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Lst>
  <p:sldSz cy="5143500" cx="9144000"/>
  <p:notesSz cx="6858000" cy="9144000"/>
  <p:embeddedFontLst>
    <p:embeddedFont>
      <p:font typeface="Nunito"/>
      <p:regular r:id="rId110"/>
      <p:bold r:id="rId111"/>
      <p:italic r:id="rId112"/>
      <p:boldItalic r:id="rId113"/>
    </p:embeddedFont>
    <p:embeddedFont>
      <p:font typeface="Average"/>
      <p:regular r:id="rId1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3F8B29-3BE0-44E8-9A61-C9487D0C4917}">
  <a:tblStyle styleId="{6A3F8B29-3BE0-44E8-9A61-C9487D0C491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EEF0542-B57A-4162-AE10-A42179B1E24B}"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Nunito-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Average-regular.fntdata"/><Relationship Id="rId18" Type="http://schemas.openxmlformats.org/officeDocument/2006/relationships/slide" Target="slides/slide12.xml"/><Relationship Id="rId113" Type="http://schemas.openxmlformats.org/officeDocument/2006/relationships/font" Target="fonts/Nunito-boldItalic.fntdata"/><Relationship Id="rId112" Type="http://schemas.openxmlformats.org/officeDocument/2006/relationships/font" Target="fonts/Nunito-italic.fntdata"/><Relationship Id="rId111" Type="http://schemas.openxmlformats.org/officeDocument/2006/relationships/font" Target="fonts/Nunito-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e6f8cf953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e6f8cf953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3" name="Google Shape;793;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e6f8cf953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e6f8cf953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Lids: Retraction, lag, Cogan’s lid twitch or fatigue </a:t>
            </a:r>
            <a:endParaRPr/>
          </a:p>
          <a:p>
            <a:pPr indent="0" lvl="0" marL="0" rtl="0" algn="l">
              <a:spcBef>
                <a:spcPts val="0"/>
              </a:spcBef>
              <a:spcAft>
                <a:spcPts val="0"/>
              </a:spcAft>
              <a:buNone/>
            </a:pPr>
            <a:r>
              <a:rPr lang="en"/>
              <a:t>Proptosis - orbital process (TED, mass, etc) </a:t>
            </a:r>
            <a:endParaRPr/>
          </a:p>
          <a:p>
            <a:pPr indent="0" lvl="0" marL="0" rtl="0" algn="l">
              <a:spcBef>
                <a:spcPts val="0"/>
              </a:spcBef>
              <a:spcAft>
                <a:spcPts val="0"/>
              </a:spcAft>
              <a:buNone/>
            </a:pPr>
            <a:r>
              <a:rPr lang="en"/>
              <a:t>Pupils - check for anisocoria → Horner’s, CN III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e6f8cf953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e6f8cf953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CN III: leaves the cranial cavity via the superior orbital fissure dividing into superior and inferior branches </a:t>
            </a:r>
            <a:endParaRPr/>
          </a:p>
          <a:p>
            <a:pPr indent="0" lvl="0" marL="0" rtl="0" algn="l">
              <a:lnSpc>
                <a:spcPct val="100000"/>
              </a:lnSpc>
              <a:spcBef>
                <a:spcPts val="0"/>
              </a:spcBef>
              <a:spcAft>
                <a:spcPts val="0"/>
              </a:spcAft>
              <a:buSzPts val="1100"/>
              <a:buNone/>
            </a:pPr>
            <a:r>
              <a:rPr lang="en"/>
              <a:t>Superior branch → SR and levator </a:t>
            </a:r>
            <a:endParaRPr/>
          </a:p>
          <a:p>
            <a:pPr indent="0" lvl="0" marL="0" rtl="0" algn="l">
              <a:lnSpc>
                <a:spcPct val="100000"/>
              </a:lnSpc>
              <a:spcBef>
                <a:spcPts val="0"/>
              </a:spcBef>
              <a:spcAft>
                <a:spcPts val="0"/>
              </a:spcAft>
              <a:buSzPts val="1100"/>
              <a:buNone/>
            </a:pPr>
            <a:r>
              <a:rPr lang="en"/>
              <a:t>Inferior branch → IR, IO and MR; pre-ganglion parasympathetic fibers to the ciliary ganglion → ultimately innervates the pupillary sphincter &amp; ciliary muscles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e6f8cf953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e6f8cf953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e6f8cf953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e6f8cf953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e6f8cf953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e6f8cf953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e6f8cf953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e6f8cf953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e6f8cf953d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e6f8cf953d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e5b7f18cb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e5b7f18cb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e5b7f18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e5b7f18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e6f8cf953d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e6f8cf953d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e6f8cf953d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e6f8cf953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e6f8cf953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e6f8cf953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e6f8cf953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e6f8cf953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e6f8cf953d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e6f8cf953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e6f8cf953d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e6f8cf953d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e6f8cf953d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e6f8cf953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e5b7f18cb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e5b7f18cb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e5b7f18cb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e5b7f18cb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e5b7f18cb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e5b7f18cb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e6f8cf95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e6f8cf95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e5b7f18cb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e5b7f18cb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Pain in ischemic optic neuropathy ~12% vs. ON ~92%</a:t>
            </a:r>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Most common optic neuropathy in patients &lt; 50 y.o after glaucoma </a:t>
            </a:r>
            <a:endParaRPr sz="1300">
              <a:solidFill>
                <a:srgbClr val="233A44"/>
              </a:solidFill>
              <a:latin typeface="Calibri"/>
              <a:ea typeface="Calibri"/>
              <a:cs typeface="Calibri"/>
              <a:sym typeface="Calibri"/>
            </a:endParaRPr>
          </a:p>
          <a:p>
            <a:pPr indent="-311150" lvl="0" marL="457200" rtl="0" algn="l">
              <a:lnSpc>
                <a:spcPct val="115000"/>
              </a:lnSpc>
              <a:spcBef>
                <a:spcPts val="0"/>
              </a:spcBef>
              <a:spcAft>
                <a:spcPts val="0"/>
              </a:spcAft>
              <a:buClr>
                <a:srgbClr val="233A44"/>
              </a:buClr>
              <a:buSzPts val="1300"/>
              <a:buFont typeface="Calibri"/>
              <a:buChar char="●"/>
            </a:pPr>
            <a:r>
              <a:rPr lang="en" sz="1300">
                <a:solidFill>
                  <a:srgbClr val="233A44"/>
                </a:solidFill>
                <a:latin typeface="Calibri"/>
                <a:ea typeface="Calibri"/>
                <a:cs typeface="Calibri"/>
                <a:sym typeface="Calibri"/>
              </a:rPr>
              <a:t>Female: Male = 2:1</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e6f8cf953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e6f8cf953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e6f8cf953d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e6f8cf953d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e6f8cf953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e6f8cf95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e6f8cf953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e6f8cf953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e6f8cf953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e6f8cf953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2"/>
          <p:cNvGrpSpPr/>
          <p:nvPr/>
        </p:nvGrpSpPr>
        <p:grpSpPr>
          <a:xfrm>
            <a:off x="7057468" y="5088"/>
            <a:ext cx="1851281" cy="752108"/>
            <a:chOff x="6917201" y="0"/>
            <a:chExt cx="2227776"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 name="Google Shape;26;p2"/>
          <p:cNvGrpSpPr/>
          <p:nvPr/>
        </p:nvGrpSpPr>
        <p:grpSpPr>
          <a:xfrm>
            <a:off x="6553032" y="4217852"/>
            <a:ext cx="2389067" cy="925737"/>
            <a:chOff x="6917201" y="0"/>
            <a:chExt cx="2227776"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2"/>
          <p:cNvGrpSpPr/>
          <p:nvPr/>
        </p:nvGrpSpPr>
        <p:grpSpPr>
          <a:xfrm>
            <a:off x="199149" y="4055652"/>
            <a:ext cx="2795413" cy="1083308"/>
            <a:chOff x="6917201" y="0"/>
            <a:chExt cx="2227776"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2"/>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 name="Google Shape;111;p11"/>
          <p:cNvGrpSpPr/>
          <p:nvPr/>
        </p:nvGrpSpPr>
        <p:grpSpPr>
          <a:xfrm>
            <a:off x="5959222" y="4119576"/>
            <a:ext cx="2520951" cy="1024165"/>
            <a:chOff x="6917201" y="0"/>
            <a:chExt cx="2227776"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 name="Google Shape;115;p11"/>
          <p:cNvGrpSpPr/>
          <p:nvPr/>
        </p:nvGrpSpPr>
        <p:grpSpPr>
          <a:xfrm>
            <a:off x="199149" y="2"/>
            <a:ext cx="2795413" cy="1083308"/>
            <a:chOff x="6917201" y="0"/>
            <a:chExt cx="2227776"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 name="Google Shape;119;p11"/>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SzPts val="1300"/>
              <a:buChar char="●"/>
              <a:defRPr/>
            </a:lvl1pPr>
            <a:lvl2pPr indent="-298450" lvl="1" marL="914400" algn="ctr">
              <a:lnSpc>
                <a:spcPct val="115000"/>
              </a:lnSpc>
              <a:spcBef>
                <a:spcPts val="0"/>
              </a:spcBef>
              <a:spcAft>
                <a:spcPts val="0"/>
              </a:spcAft>
              <a:buSzPts val="1100"/>
              <a:buChar char="○"/>
              <a:defRPr/>
            </a:lvl2pPr>
            <a:lvl3pPr indent="-298450" lvl="2" marL="1371600" algn="ctr">
              <a:lnSpc>
                <a:spcPct val="115000"/>
              </a:lnSpc>
              <a:spcBef>
                <a:spcPts val="0"/>
              </a:spcBef>
              <a:spcAft>
                <a:spcPts val="0"/>
              </a:spcAft>
              <a:buSzPts val="1100"/>
              <a:buChar char="■"/>
              <a:defRPr/>
            </a:lvl3pPr>
            <a:lvl4pPr indent="-298450" lvl="3" marL="1828800" algn="ctr">
              <a:lnSpc>
                <a:spcPct val="115000"/>
              </a:lnSpc>
              <a:spcBef>
                <a:spcPts val="0"/>
              </a:spcBef>
              <a:spcAft>
                <a:spcPts val="0"/>
              </a:spcAft>
              <a:buSzPts val="1100"/>
              <a:buChar char="●"/>
              <a:defRPr/>
            </a:lvl4pPr>
            <a:lvl5pPr indent="-298450" lvl="4" marL="2286000" algn="ctr">
              <a:lnSpc>
                <a:spcPct val="115000"/>
              </a:lnSpc>
              <a:spcBef>
                <a:spcPts val="0"/>
              </a:spcBef>
              <a:spcAft>
                <a:spcPts val="0"/>
              </a:spcAft>
              <a:buSzPts val="1100"/>
              <a:buChar char="○"/>
              <a:defRPr/>
            </a:lvl5pPr>
            <a:lvl6pPr indent="-298450" lvl="5" marL="2743200" algn="ctr">
              <a:lnSpc>
                <a:spcPct val="115000"/>
              </a:lnSpc>
              <a:spcBef>
                <a:spcPts val="0"/>
              </a:spcBef>
              <a:spcAft>
                <a:spcPts val="0"/>
              </a:spcAft>
              <a:buSzPts val="1100"/>
              <a:buChar char="■"/>
              <a:defRPr/>
            </a:lvl6pPr>
            <a:lvl7pPr indent="-298450" lvl="6" marL="3200400" algn="ctr">
              <a:lnSpc>
                <a:spcPct val="115000"/>
              </a:lnSpc>
              <a:spcBef>
                <a:spcPts val="0"/>
              </a:spcBef>
              <a:spcAft>
                <a:spcPts val="0"/>
              </a:spcAft>
              <a:buSzPts val="1100"/>
              <a:buChar char="●"/>
              <a:defRPr/>
            </a:lvl7pPr>
            <a:lvl8pPr indent="-298450" lvl="7" marL="3657600" algn="ctr">
              <a:lnSpc>
                <a:spcPct val="115000"/>
              </a:lnSpc>
              <a:spcBef>
                <a:spcPts val="0"/>
              </a:spcBef>
              <a:spcAft>
                <a:spcPts val="0"/>
              </a:spcAft>
              <a:buSzPts val="1100"/>
              <a:buChar char="○"/>
              <a:defRPr/>
            </a:lvl8pPr>
            <a:lvl9pPr indent="-298450" lvl="8" marL="4114800" algn="ctr">
              <a:lnSpc>
                <a:spcPct val="115000"/>
              </a:lnSpc>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37" name="Shape 37"/>
        <p:cNvGrpSpPr/>
        <p:nvPr/>
      </p:nvGrpSpPr>
      <p:grpSpPr>
        <a:xfrm>
          <a:off x="0" y="0"/>
          <a:ext cx="0" cy="0"/>
          <a:chOff x="0" y="0"/>
          <a:chExt cx="0" cy="0"/>
        </a:xfrm>
      </p:grpSpPr>
      <p:sp>
        <p:nvSpPr>
          <p:cNvPr id="38" name="Google Shape;38;p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2" name="Google Shape;42;p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3" name="Google Shape;43;p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44" name="Shape 44"/>
        <p:cNvGrpSpPr/>
        <p:nvPr/>
      </p:nvGrpSpPr>
      <p:grpSpPr>
        <a:xfrm>
          <a:off x="0" y="0"/>
          <a:ext cx="0" cy="0"/>
          <a:chOff x="0" y="0"/>
          <a:chExt cx="0" cy="0"/>
        </a:xfrm>
      </p:grpSpPr>
      <p:sp>
        <p:nvSpPr>
          <p:cNvPr id="45" name="Google Shape;45;p4"/>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 name="Google Shape;46;p4"/>
          <p:cNvGrpSpPr/>
          <p:nvPr/>
        </p:nvGrpSpPr>
        <p:grpSpPr>
          <a:xfrm>
            <a:off x="5594191" y="3961115"/>
            <a:ext cx="2910144" cy="1182340"/>
            <a:chOff x="6917201" y="0"/>
            <a:chExt cx="2227776" cy="863400"/>
          </a:xfrm>
        </p:grpSpPr>
        <p:sp>
          <p:nvSpPr>
            <p:cNvPr id="47" name="Google Shape;47;p4"/>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4"/>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 name="Google Shape;50;p4"/>
          <p:cNvGrpSpPr/>
          <p:nvPr/>
        </p:nvGrpSpPr>
        <p:grpSpPr>
          <a:xfrm>
            <a:off x="199149" y="2"/>
            <a:ext cx="2795413" cy="1083308"/>
            <a:chOff x="6917201" y="0"/>
            <a:chExt cx="2227776" cy="863400"/>
          </a:xfrm>
        </p:grpSpPr>
        <p:sp>
          <p:nvSpPr>
            <p:cNvPr id="51" name="Google Shape;51;p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4"/>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p:txBody>
      </p:sp>
      <p:sp>
        <p:nvSpPr>
          <p:cNvPr id="55" name="Google Shape;55;p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 name="Google Shape;85;p8"/>
          <p:cNvGrpSpPr/>
          <p:nvPr/>
        </p:nvGrpSpPr>
        <p:grpSpPr>
          <a:xfrm>
            <a:off x="34934" y="4522125"/>
            <a:ext cx="1593305" cy="617072"/>
            <a:chOff x="6917201" y="0"/>
            <a:chExt cx="2227776"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 name="Google Shape;89;p8"/>
          <p:cNvGrpSpPr/>
          <p:nvPr/>
        </p:nvGrpSpPr>
        <p:grpSpPr>
          <a:xfrm>
            <a:off x="5886353" y="1243"/>
            <a:ext cx="3257454" cy="1261514"/>
            <a:chOff x="6917201" y="0"/>
            <a:chExt cx="2227776"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 name="Google Shape;93;p8"/>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9"/>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0"/>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64.png"/><Relationship Id="rId4" Type="http://schemas.openxmlformats.org/officeDocument/2006/relationships/image" Target="../media/image63.png"/></Relationships>
</file>

<file path=ppt/slides/_rels/slide102.xml.rels><?xml version="1.0" encoding="UTF-8" standalone="yes"?><Relationships xmlns="http://schemas.openxmlformats.org/package/2006/relationships"><Relationship Id="rId11" Type="http://schemas.openxmlformats.org/officeDocument/2006/relationships/hyperlink" Target="https://doi.org/10.3390/ijms22168638" TargetMode="External"/><Relationship Id="rId10" Type="http://schemas.openxmlformats.org/officeDocument/2006/relationships/hyperlink" Target="https://doi.org/10.3390/ijms22168638" TargetMode="External"/><Relationship Id="rId13" Type="http://schemas.openxmlformats.org/officeDocument/2006/relationships/hyperlink" Target="https://doi.org/10.1111/nyas.12794" TargetMode="External"/><Relationship Id="rId12" Type="http://schemas.openxmlformats.org/officeDocument/2006/relationships/hyperlink" Target="https://doi.org/10.1111/nyas.12794" TargetMode="External"/><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hyperlink" Target="https://doi.org/10.1001/archneur.65.6.727" TargetMode="External"/><Relationship Id="rId4" Type="http://schemas.openxmlformats.org/officeDocument/2006/relationships/hyperlink" Target="https://doi.org/10.1001/archneur.65.6.727" TargetMode="External"/><Relationship Id="rId9" Type="http://schemas.openxmlformats.org/officeDocument/2006/relationships/hyperlink" Target="https://doi.org/10.7861/clinmedicine.19-2-169" TargetMode="External"/><Relationship Id="rId15" Type="http://schemas.openxmlformats.org/officeDocument/2006/relationships/hyperlink" Target="https://doi.org/10.1186/1742-2094-7-52" TargetMode="External"/><Relationship Id="rId14" Type="http://schemas.openxmlformats.org/officeDocument/2006/relationships/hyperlink" Target="https://doi.org/10.1186/1742-2094-7-52" TargetMode="External"/><Relationship Id="rId17" Type="http://schemas.openxmlformats.org/officeDocument/2006/relationships/hyperlink" Target="https://doi.org/10.3390/ijms22010100" TargetMode="External"/><Relationship Id="rId16" Type="http://schemas.openxmlformats.org/officeDocument/2006/relationships/hyperlink" Target="https://doi.org/10.3390/ijms22010100" TargetMode="External"/><Relationship Id="rId5" Type="http://schemas.openxmlformats.org/officeDocument/2006/relationships/hyperlink" Target="https://doi.org/10.1001/archopht.126.7.994" TargetMode="External"/><Relationship Id="rId19" Type="http://schemas.openxmlformats.org/officeDocument/2006/relationships/hyperlink" Target="https://doi.org/10.1001/jamaneurol.2018.0024" TargetMode="External"/><Relationship Id="rId6" Type="http://schemas.openxmlformats.org/officeDocument/2006/relationships/hyperlink" Target="https://doi.org/10.1001/archopht.126.7.994" TargetMode="External"/><Relationship Id="rId18" Type="http://schemas.openxmlformats.org/officeDocument/2006/relationships/hyperlink" Target="https://doi.org/10.1001/jamaneurol.2018.0024" TargetMode="External"/><Relationship Id="rId7" Type="http://schemas.openxmlformats.org/officeDocument/2006/relationships/hyperlink" Target="https://www.ncbi.nlm.nih.gov/pmc/articles/PMC4515040/" TargetMode="External"/><Relationship Id="rId8" Type="http://schemas.openxmlformats.org/officeDocument/2006/relationships/hyperlink" Target="https://doi.org/10.7861/clinmedicine.19-2-169"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youtube.com/watch?v=FxfCSkbVDFc&amp;ab_channel=MoranCOR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6.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2.jp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7.jpg"/><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4.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6.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4.png"/><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4.png"/><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39.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2.png"/><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8.pn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58.png"/><Relationship Id="rId4" Type="http://schemas.openxmlformats.org/officeDocument/2006/relationships/image" Target="../media/image5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52.png"/><Relationship Id="rId4" Type="http://schemas.openxmlformats.org/officeDocument/2006/relationships/image" Target="../media/image61.png"/><Relationship Id="rId5" Type="http://schemas.openxmlformats.org/officeDocument/2006/relationships/image" Target="../media/image5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5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503250" y="1352400"/>
            <a:ext cx="6003000" cy="14913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800"/>
              <a:buNone/>
            </a:pPr>
            <a:r>
              <a:rPr lang="en"/>
              <a:t>Neuro-Ophthalmology: Brief Overview</a:t>
            </a:r>
            <a:endParaRPr/>
          </a:p>
        </p:txBody>
      </p:sp>
      <p:sp>
        <p:nvSpPr>
          <p:cNvPr id="129" name="Google Shape;129;p13"/>
          <p:cNvSpPr txBox="1"/>
          <p:nvPr>
            <p:ph idx="1" type="subTitle"/>
          </p:nvPr>
        </p:nvSpPr>
        <p:spPr>
          <a:xfrm>
            <a:off x="1831950" y="3204047"/>
            <a:ext cx="5480100" cy="7266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ctr">
              <a:lnSpc>
                <a:spcPct val="100000"/>
              </a:lnSpc>
              <a:spcBef>
                <a:spcPts val="0"/>
              </a:spcBef>
              <a:spcAft>
                <a:spcPts val="0"/>
              </a:spcAft>
              <a:buSzPct val="95808"/>
              <a:buNone/>
            </a:pPr>
            <a:r>
              <a:rPr lang="en" sz="2672"/>
              <a:t>Usma Chatha D.O. </a:t>
            </a:r>
            <a:endParaRPr sz="2672"/>
          </a:p>
          <a:p>
            <a:pPr indent="0" lvl="0" marL="0" rtl="0" algn="ctr">
              <a:lnSpc>
                <a:spcPct val="100000"/>
              </a:lnSpc>
              <a:spcBef>
                <a:spcPts val="0"/>
              </a:spcBef>
              <a:spcAft>
                <a:spcPts val="0"/>
              </a:spcAft>
              <a:buSzPct val="95808"/>
              <a:buNone/>
            </a:pPr>
            <a:r>
              <a:rPr lang="en" sz="2672"/>
              <a:t>Sarasota Retina Institute</a:t>
            </a:r>
            <a:endParaRPr sz="2672"/>
          </a:p>
          <a:p>
            <a:pPr indent="0" lvl="0" marL="0" rtl="0" algn="ctr">
              <a:lnSpc>
                <a:spcPct val="100000"/>
              </a:lnSpc>
              <a:spcBef>
                <a:spcPts val="0"/>
              </a:spcBef>
              <a:spcAft>
                <a:spcPts val="0"/>
              </a:spcAft>
              <a:buSzPct val="160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txBox="1"/>
          <p:nvPr>
            <p:ph type="title"/>
          </p:nvPr>
        </p:nvSpPr>
        <p:spPr>
          <a:xfrm>
            <a:off x="819150" y="6762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Approach to Diplopia </a:t>
            </a:r>
            <a:endParaRPr/>
          </a:p>
        </p:txBody>
      </p:sp>
      <p:sp>
        <p:nvSpPr>
          <p:cNvPr id="185" name="Google Shape;185;p22"/>
          <p:cNvSpPr txBox="1"/>
          <p:nvPr>
            <p:ph idx="1" type="body"/>
          </p:nvPr>
        </p:nvSpPr>
        <p:spPr>
          <a:xfrm>
            <a:off x="819150" y="1398075"/>
            <a:ext cx="7505700" cy="30999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t>Systemic Symptoms </a:t>
            </a:r>
            <a:endParaRPr sz="1500"/>
          </a:p>
          <a:p>
            <a:pPr indent="-311150" lvl="1" marL="914400" rtl="0" algn="l">
              <a:spcBef>
                <a:spcPts val="0"/>
              </a:spcBef>
              <a:spcAft>
                <a:spcPts val="0"/>
              </a:spcAft>
              <a:buSzPts val="1300"/>
              <a:buChar char="○"/>
            </a:pPr>
            <a:r>
              <a:rPr lang="en" sz="1300"/>
              <a:t>Scalp tenderness, jaw claudication, fevers, night sweats, unintentional weight loss, fatigue, </a:t>
            </a:r>
            <a:r>
              <a:rPr lang="en" sz="1300"/>
              <a:t>joint pains</a:t>
            </a:r>
            <a:endParaRPr sz="1300"/>
          </a:p>
          <a:p>
            <a:pPr indent="-311150" lvl="1" marL="914400" rtl="0" algn="l">
              <a:spcBef>
                <a:spcPts val="0"/>
              </a:spcBef>
              <a:spcAft>
                <a:spcPts val="0"/>
              </a:spcAft>
              <a:buSzPts val="1300"/>
              <a:buChar char="○"/>
            </a:pPr>
            <a:r>
              <a:rPr lang="en" sz="1300"/>
              <a:t>Exercise</a:t>
            </a:r>
            <a:r>
              <a:rPr lang="en" sz="1300"/>
              <a:t>/activity threshold decrease </a:t>
            </a:r>
            <a:endParaRPr sz="1300"/>
          </a:p>
          <a:p>
            <a:pPr indent="-311150" lvl="1" marL="914400" rtl="0" algn="l">
              <a:spcBef>
                <a:spcPts val="0"/>
              </a:spcBef>
              <a:spcAft>
                <a:spcPts val="0"/>
              </a:spcAft>
              <a:buSzPts val="1300"/>
              <a:buChar char="○"/>
            </a:pPr>
            <a:r>
              <a:rPr lang="en" sz="1300"/>
              <a:t>Headaches, pulsatile tinnitus, transient visual obscurations </a:t>
            </a:r>
            <a:endParaRPr sz="1300"/>
          </a:p>
          <a:p>
            <a:pPr indent="-311150" lvl="1" marL="914400" rtl="0" algn="l">
              <a:spcBef>
                <a:spcPts val="0"/>
              </a:spcBef>
              <a:spcAft>
                <a:spcPts val="0"/>
              </a:spcAft>
              <a:buSzPts val="1300"/>
              <a:buChar char="○"/>
            </a:pPr>
            <a:r>
              <a:rPr lang="en" sz="1300"/>
              <a:t>Pain (at rest or with movement)</a:t>
            </a:r>
            <a:endParaRPr sz="1300"/>
          </a:p>
          <a:p>
            <a:pPr indent="-323850" lvl="0" marL="457200" rtl="0" algn="l">
              <a:spcBef>
                <a:spcPts val="0"/>
              </a:spcBef>
              <a:spcAft>
                <a:spcPts val="0"/>
              </a:spcAft>
              <a:buSzPts val="1500"/>
              <a:buChar char="●"/>
            </a:pPr>
            <a:r>
              <a:rPr lang="en" sz="1500"/>
              <a:t>PMH/POH</a:t>
            </a:r>
            <a:endParaRPr sz="1500"/>
          </a:p>
          <a:p>
            <a:pPr indent="-311150" lvl="1" marL="914400" rtl="0" algn="l">
              <a:spcBef>
                <a:spcPts val="0"/>
              </a:spcBef>
              <a:spcAft>
                <a:spcPts val="0"/>
              </a:spcAft>
              <a:buSzPts val="1300"/>
              <a:buChar char="○"/>
            </a:pPr>
            <a:r>
              <a:rPr lang="en" sz="1300"/>
              <a:t>Amblyopia (patching, “lazy eye”)</a:t>
            </a:r>
            <a:endParaRPr sz="1300"/>
          </a:p>
          <a:p>
            <a:pPr indent="-311150" lvl="1" marL="914400" rtl="0" algn="l">
              <a:spcBef>
                <a:spcPts val="0"/>
              </a:spcBef>
              <a:spcAft>
                <a:spcPts val="0"/>
              </a:spcAft>
              <a:buSzPts val="1300"/>
              <a:buChar char="○"/>
            </a:pPr>
            <a:r>
              <a:rPr lang="en" sz="1300"/>
              <a:t>Thyroid history </a:t>
            </a:r>
            <a:endParaRPr sz="1300"/>
          </a:p>
          <a:p>
            <a:pPr indent="-311150" lvl="1" marL="914400" rtl="0" algn="l">
              <a:spcBef>
                <a:spcPts val="0"/>
              </a:spcBef>
              <a:spcAft>
                <a:spcPts val="0"/>
              </a:spcAft>
              <a:buSzPts val="1300"/>
              <a:buChar char="○"/>
            </a:pPr>
            <a:r>
              <a:rPr lang="en" sz="1300"/>
              <a:t>Recent illness, trauma or surgery </a:t>
            </a:r>
            <a:endParaRPr sz="1300"/>
          </a:p>
          <a:p>
            <a:pPr indent="-311150" lvl="1" marL="914400" rtl="0" algn="l">
              <a:spcBef>
                <a:spcPts val="0"/>
              </a:spcBef>
              <a:spcAft>
                <a:spcPts val="0"/>
              </a:spcAft>
              <a:buSzPts val="1300"/>
              <a:buChar char="○"/>
            </a:pPr>
            <a:r>
              <a:rPr lang="en" sz="1300"/>
              <a:t>Vascular risk factors </a:t>
            </a:r>
            <a:endParaRPr sz="1300"/>
          </a:p>
          <a:p>
            <a:pPr indent="-311150" lvl="1" marL="914400" rtl="0" algn="l">
              <a:spcBef>
                <a:spcPts val="0"/>
              </a:spcBef>
              <a:spcAft>
                <a:spcPts val="0"/>
              </a:spcAft>
              <a:buSzPts val="1300"/>
              <a:buChar char="○"/>
            </a:pPr>
            <a:r>
              <a:rPr lang="en" sz="1300"/>
              <a:t>Cancer </a:t>
            </a:r>
            <a:endParaRPr sz="13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12"/>
          <p:cNvSpPr txBox="1"/>
          <p:nvPr>
            <p:ph type="title"/>
          </p:nvPr>
        </p:nvSpPr>
        <p:spPr>
          <a:xfrm>
            <a:off x="819150" y="6230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Take home points</a:t>
            </a:r>
            <a:endParaRPr/>
          </a:p>
        </p:txBody>
      </p:sp>
      <p:sp>
        <p:nvSpPr>
          <p:cNvPr id="790" name="Google Shape;790;p112"/>
          <p:cNvSpPr txBox="1"/>
          <p:nvPr>
            <p:ph idx="1" type="body"/>
          </p:nvPr>
        </p:nvSpPr>
        <p:spPr>
          <a:xfrm>
            <a:off x="819150" y="1452850"/>
            <a:ext cx="7397400" cy="3128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Optic neuritis is an inflammatory condition typically associated with demyelinating condition</a:t>
            </a:r>
            <a:endParaRPr sz="1600"/>
          </a:p>
          <a:p>
            <a:pPr indent="-330200" lvl="1" marL="914400" rtl="0" algn="l">
              <a:lnSpc>
                <a:spcPct val="115000"/>
              </a:lnSpc>
              <a:spcBef>
                <a:spcPts val="0"/>
              </a:spcBef>
              <a:spcAft>
                <a:spcPts val="0"/>
              </a:spcAft>
              <a:buSzPts val="1600"/>
              <a:buChar char="○"/>
            </a:pPr>
            <a:r>
              <a:rPr lang="en" sz="1600"/>
              <a:t>most commonly Multiple Sclerosis </a:t>
            </a:r>
            <a:endParaRPr sz="1600"/>
          </a:p>
          <a:p>
            <a:pPr indent="-330200" lvl="1" marL="914400" rtl="0" algn="l">
              <a:lnSpc>
                <a:spcPct val="115000"/>
              </a:lnSpc>
              <a:spcBef>
                <a:spcPts val="0"/>
              </a:spcBef>
              <a:spcAft>
                <a:spcPts val="0"/>
              </a:spcAft>
              <a:buSzPts val="1600"/>
              <a:buChar char="○"/>
            </a:pPr>
            <a:r>
              <a:rPr lang="en" sz="1600"/>
              <a:t>Clinical diagnosis, but MRI findings helpful especially in NMO/MOG</a:t>
            </a:r>
            <a:endParaRPr sz="1600"/>
          </a:p>
          <a:p>
            <a:pPr indent="-330200" lvl="0" marL="457200" rtl="0" algn="l">
              <a:lnSpc>
                <a:spcPct val="115000"/>
              </a:lnSpc>
              <a:spcBef>
                <a:spcPts val="0"/>
              </a:spcBef>
              <a:spcAft>
                <a:spcPts val="0"/>
              </a:spcAft>
              <a:buSzPts val="1600"/>
              <a:buChar char="●"/>
            </a:pPr>
            <a:r>
              <a:rPr lang="en" sz="1600"/>
              <a:t>First line treatment is IV steroids regardless of etiology </a:t>
            </a:r>
            <a:endParaRPr sz="1600"/>
          </a:p>
          <a:p>
            <a:pPr indent="-330200" lvl="0" marL="457200" rtl="0" algn="l">
              <a:lnSpc>
                <a:spcPct val="115000"/>
              </a:lnSpc>
              <a:spcBef>
                <a:spcPts val="0"/>
              </a:spcBef>
              <a:spcAft>
                <a:spcPts val="0"/>
              </a:spcAft>
              <a:buSzPts val="1600"/>
              <a:buChar char="●"/>
            </a:pPr>
            <a:r>
              <a:rPr lang="en" sz="1600"/>
              <a:t>PLEX based on visual recovery and response to IVMP</a:t>
            </a:r>
            <a:endParaRPr sz="1600"/>
          </a:p>
          <a:p>
            <a:pPr indent="-330200" lvl="0" marL="457200" rtl="0" algn="l">
              <a:lnSpc>
                <a:spcPct val="115000"/>
              </a:lnSpc>
              <a:spcBef>
                <a:spcPts val="0"/>
              </a:spcBef>
              <a:spcAft>
                <a:spcPts val="0"/>
              </a:spcAft>
              <a:buSzPts val="1600"/>
              <a:buChar char="●"/>
            </a:pPr>
            <a:r>
              <a:rPr lang="en" sz="1600"/>
              <a:t>Low threshold for NMO/MOG testing especially in atypical cases </a:t>
            </a:r>
            <a:endParaRPr sz="1600"/>
          </a:p>
          <a:p>
            <a:pPr indent="-330200" lvl="0" marL="457200" rtl="0" algn="l">
              <a:lnSpc>
                <a:spcPct val="115000"/>
              </a:lnSpc>
              <a:spcBef>
                <a:spcPts val="0"/>
              </a:spcBef>
              <a:spcAft>
                <a:spcPts val="0"/>
              </a:spcAft>
              <a:buSzPts val="1600"/>
              <a:buChar char="●"/>
            </a:pPr>
            <a:r>
              <a:rPr lang="en" sz="1600"/>
              <a:t>NMO can be a devastating disease thus important to evaluate patients for it. </a:t>
            </a:r>
            <a:endParaRPr sz="1600"/>
          </a:p>
          <a:p>
            <a:pPr indent="-330200" lvl="0" marL="457200" rtl="0" algn="l">
              <a:lnSpc>
                <a:spcPct val="115000"/>
              </a:lnSpc>
              <a:spcBef>
                <a:spcPts val="0"/>
              </a:spcBef>
              <a:spcAft>
                <a:spcPts val="0"/>
              </a:spcAft>
              <a:buSzPts val="1600"/>
              <a:buChar char="●"/>
            </a:pPr>
            <a:r>
              <a:rPr lang="en" sz="1600"/>
              <a:t>MS disease modifying medications do not work in NMOSD/MOGAD</a:t>
            </a:r>
            <a:endParaRPr sz="1600"/>
          </a:p>
          <a:p>
            <a:pPr indent="-330200" lvl="0" marL="457200" rtl="0" algn="l">
              <a:lnSpc>
                <a:spcPct val="115000"/>
              </a:lnSpc>
              <a:spcBef>
                <a:spcPts val="0"/>
              </a:spcBef>
              <a:spcAft>
                <a:spcPts val="0"/>
              </a:spcAft>
              <a:buSzPts val="1600"/>
              <a:buChar char="●"/>
            </a:pPr>
            <a:r>
              <a:rPr lang="en" sz="1600"/>
              <a:t>Long-term suppression based on disease process/course</a:t>
            </a:r>
            <a:endParaRPr sz="16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113"/>
          <p:cNvPicPr preferRelativeResize="0"/>
          <p:nvPr/>
        </p:nvPicPr>
        <p:blipFill rotWithShape="1">
          <a:blip r:embed="rId3">
            <a:alphaModFix/>
          </a:blip>
          <a:srcRect b="0" l="0" r="0" t="0"/>
          <a:stretch/>
        </p:blipFill>
        <p:spPr>
          <a:xfrm>
            <a:off x="1943600" y="600462"/>
            <a:ext cx="5256776" cy="3942575"/>
          </a:xfrm>
          <a:prstGeom prst="rect">
            <a:avLst/>
          </a:prstGeom>
          <a:noFill/>
          <a:ln>
            <a:noFill/>
          </a:ln>
        </p:spPr>
      </p:pic>
      <p:pic>
        <p:nvPicPr>
          <p:cNvPr id="796" name="Google Shape;796;p113"/>
          <p:cNvPicPr preferRelativeResize="0"/>
          <p:nvPr/>
        </p:nvPicPr>
        <p:blipFill rotWithShape="1">
          <a:blip r:embed="rId4">
            <a:alphaModFix/>
          </a:blip>
          <a:srcRect b="0" l="0" r="0" t="0"/>
          <a:stretch/>
        </p:blipFill>
        <p:spPr>
          <a:xfrm>
            <a:off x="3203331" y="478438"/>
            <a:ext cx="3139968" cy="4186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6"/>
                                        </p:tgtEl>
                                        <p:attrNameLst>
                                          <p:attrName>style.visibility</p:attrName>
                                        </p:attrNameLst>
                                      </p:cBhvr>
                                      <p:to>
                                        <p:strVal val="visible"/>
                                      </p:to>
                                    </p:set>
                                    <p:anim calcmode="lin" valueType="num">
                                      <p:cBhvr additive="base">
                                        <p:cTn dur="1000"/>
                                        <p:tgtEl>
                                          <p:spTgt spid="7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14"/>
          <p:cNvSpPr txBox="1"/>
          <p:nvPr>
            <p:ph type="title"/>
          </p:nvPr>
        </p:nvSpPr>
        <p:spPr>
          <a:xfrm>
            <a:off x="819150" y="4626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References</a:t>
            </a:r>
            <a:endParaRPr/>
          </a:p>
        </p:txBody>
      </p:sp>
      <p:sp>
        <p:nvSpPr>
          <p:cNvPr id="802" name="Google Shape;802;p114"/>
          <p:cNvSpPr txBox="1"/>
          <p:nvPr>
            <p:ph idx="1" type="body"/>
          </p:nvPr>
        </p:nvSpPr>
        <p:spPr>
          <a:xfrm>
            <a:off x="819150" y="1417275"/>
            <a:ext cx="7505700" cy="2448000"/>
          </a:xfrm>
          <a:prstGeom prst="rect">
            <a:avLst/>
          </a:prstGeom>
          <a:noFill/>
          <a:ln>
            <a:noFill/>
          </a:ln>
        </p:spPr>
        <p:txBody>
          <a:bodyPr anchorCtr="0" anchor="t" bIns="91425" lIns="91425" spcFirstLastPara="1" rIns="91425" wrap="square" tIns="91425">
            <a:normAutofit fontScale="62500" lnSpcReduction="20000"/>
          </a:bodyPr>
          <a:lstStyle/>
          <a:p>
            <a:pPr indent="-264349" lvl="0" marL="457200" rtl="0" algn="l">
              <a:lnSpc>
                <a:spcPct val="115000"/>
              </a:lnSpc>
              <a:spcBef>
                <a:spcPts val="1200"/>
              </a:spcBef>
              <a:spcAft>
                <a:spcPts val="0"/>
              </a:spcAft>
              <a:buClr>
                <a:srgbClr val="000000"/>
              </a:buClr>
              <a:buSzPct val="100000"/>
              <a:buFont typeface="Arial"/>
              <a:buChar char="●"/>
            </a:pPr>
            <a:r>
              <a:rPr lang="en" sz="900">
                <a:solidFill>
                  <a:srgbClr val="000000"/>
                </a:solidFill>
                <a:latin typeface="Arial"/>
                <a:ea typeface="Arial"/>
                <a:cs typeface="Arial"/>
                <a:sym typeface="Arial"/>
              </a:rPr>
              <a:t>Liu, G., Volpe, NJ., Galetta, SL. 2019. Liu, Volpe, and Galetta’s Neuro-Ophthalmology Diagnosis and Management. (3rd edition). Elsevier. </a:t>
            </a:r>
            <a:endParaRPr sz="900">
              <a:solidFill>
                <a:srgbClr val="000000"/>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Basic and Clinical Science Course Section 4: Neuro-Ophthalmology. 2016-2017. American Academy of Ophthalmology. </a:t>
            </a:r>
            <a:endParaRPr sz="900">
              <a:solidFill>
                <a:srgbClr val="000000"/>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Optic Neuritis Study Group (2008). Multiple sclerosis risk after optic neuritis: final optic neuritis treatment trial follow-up. </a:t>
            </a:r>
            <a:r>
              <a:rPr i="1" lang="en" sz="900">
                <a:solidFill>
                  <a:srgbClr val="000000"/>
                </a:solidFill>
                <a:latin typeface="Arial"/>
                <a:ea typeface="Arial"/>
                <a:cs typeface="Arial"/>
                <a:sym typeface="Arial"/>
              </a:rPr>
              <a:t>Archives of neurology</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65</a:t>
            </a:r>
            <a:r>
              <a:rPr lang="en" sz="900">
                <a:solidFill>
                  <a:srgbClr val="000000"/>
                </a:solidFill>
                <a:latin typeface="Arial"/>
                <a:ea typeface="Arial"/>
                <a:cs typeface="Arial"/>
                <a:sym typeface="Arial"/>
              </a:rPr>
              <a:t>(6), 727–732.</a:t>
            </a:r>
            <a:r>
              <a:rPr lang="en" sz="900">
                <a:solidFill>
                  <a:srgbClr val="000000"/>
                </a:solidFill>
                <a:uFill>
                  <a:noFill/>
                </a:uFill>
                <a:latin typeface="Arial"/>
                <a:ea typeface="Arial"/>
                <a:cs typeface="Arial"/>
                <a:sym typeface="Arial"/>
                <a:hlinkClick r:id="rId3">
                  <a:extLst>
                    <a:ext uri="{A12FA001-AC4F-418D-AE19-62706E023703}">
                      <ahyp:hlinkClr val="tx"/>
                    </a:ext>
                  </a:extLst>
                </a:hlinkClick>
              </a:rPr>
              <a:t> </a:t>
            </a:r>
            <a:r>
              <a:rPr lang="en" sz="900" u="sng">
                <a:solidFill>
                  <a:srgbClr val="0B4CB4"/>
                </a:solidFill>
                <a:latin typeface="Arial"/>
                <a:ea typeface="Arial"/>
                <a:cs typeface="Arial"/>
                <a:sym typeface="Arial"/>
                <a:hlinkClick r:id="rId4">
                  <a:extLst>
                    <a:ext uri="{A12FA001-AC4F-418D-AE19-62706E023703}">
                      <ahyp:hlinkClr val="tx"/>
                    </a:ext>
                  </a:extLst>
                </a:hlinkClick>
              </a:rPr>
              <a:t>https://doi.org/10.1001/archneur.65.6.727</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Beck, R. W., &amp; Gal, R. L. (2008). Treatment of acute optic neuritis: a summary of findings from the optic neuritis treatment trial. </a:t>
            </a:r>
            <a:r>
              <a:rPr i="1" lang="en" sz="900">
                <a:solidFill>
                  <a:srgbClr val="000000"/>
                </a:solidFill>
                <a:latin typeface="Arial"/>
                <a:ea typeface="Arial"/>
                <a:cs typeface="Arial"/>
                <a:sym typeface="Arial"/>
              </a:rPr>
              <a:t>Archives of ophthalmology (Chicago, Ill. : 1960)</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126</a:t>
            </a:r>
            <a:r>
              <a:rPr lang="en" sz="900">
                <a:solidFill>
                  <a:srgbClr val="000000"/>
                </a:solidFill>
                <a:latin typeface="Arial"/>
                <a:ea typeface="Arial"/>
                <a:cs typeface="Arial"/>
                <a:sym typeface="Arial"/>
              </a:rPr>
              <a:t>(7), 994–995.</a:t>
            </a:r>
            <a:r>
              <a:rPr lang="en" sz="900">
                <a:solidFill>
                  <a:srgbClr val="000000"/>
                </a:solidFill>
                <a:uFill>
                  <a:noFill/>
                </a:uFill>
                <a:latin typeface="Arial"/>
                <a:ea typeface="Arial"/>
                <a:cs typeface="Arial"/>
                <a:sym typeface="Arial"/>
                <a:hlinkClick r:id="rId5">
                  <a:extLst>
                    <a:ext uri="{A12FA001-AC4F-418D-AE19-62706E023703}">
                      <ahyp:hlinkClr val="tx"/>
                    </a:ext>
                  </a:extLst>
                </a:hlinkClick>
              </a:rPr>
              <a:t> </a:t>
            </a:r>
            <a:r>
              <a:rPr lang="en" sz="900" u="sng">
                <a:solidFill>
                  <a:srgbClr val="0B4CB4"/>
                </a:solidFill>
                <a:latin typeface="Arial"/>
                <a:ea typeface="Arial"/>
                <a:cs typeface="Arial"/>
                <a:sym typeface="Arial"/>
                <a:hlinkClick r:id="rId6">
                  <a:extLst>
                    <a:ext uri="{A12FA001-AC4F-418D-AE19-62706E023703}">
                      <ahyp:hlinkClr val="tx"/>
                    </a:ext>
                  </a:extLst>
                </a:hlinkClick>
              </a:rPr>
              <a:t>https://doi.org/10.1001/archopht.126.7.994</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Beck RW, Cleary PA, Trobe JD, Kaufman DI, Kupersmith MJ, Paty DW, Brown CH,. (1993). The effect of corticosteroids for acute optic neuritis on the subsequent development of multiple sclerosis. New England Journal of Medicine. 329(24): 1764-1769. </a:t>
            </a:r>
            <a:endParaRPr sz="900">
              <a:solidFill>
                <a:srgbClr val="000000"/>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Holroyd, K. B., Manzano, G. S., &amp; Levy, M. (2020). Update on neuromyelitis optica spectrum disorder. </a:t>
            </a:r>
            <a:r>
              <a:rPr i="1" lang="en" sz="900">
                <a:solidFill>
                  <a:srgbClr val="000000"/>
                </a:solidFill>
                <a:latin typeface="Arial"/>
                <a:ea typeface="Arial"/>
                <a:cs typeface="Arial"/>
                <a:sym typeface="Arial"/>
              </a:rPr>
              <a:t>Current opinion in ophthalmology</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31</a:t>
            </a:r>
            <a:r>
              <a:rPr lang="en" sz="900">
                <a:solidFill>
                  <a:srgbClr val="000000"/>
                </a:solidFill>
                <a:latin typeface="Arial"/>
                <a:ea typeface="Arial"/>
                <a:cs typeface="Arial"/>
                <a:sym typeface="Arial"/>
              </a:rPr>
              <a:t>(6), 462–468. https://doi.org/10.1097/ICU.0000000000000703</a:t>
            </a:r>
            <a:r>
              <a:rPr lang="en" sz="900" u="sng">
                <a:solidFill>
                  <a:srgbClr val="0B4CB4"/>
                </a:solidFill>
                <a:latin typeface="Arial"/>
                <a:ea typeface="Arial"/>
                <a:cs typeface="Arial"/>
                <a:sym typeface="Arial"/>
                <a:hlinkClick r:id="rId7">
                  <a:extLst>
                    <a:ext uri="{A12FA001-AC4F-418D-AE19-62706E023703}">
                      <ahyp:hlinkClr val="tx"/>
                    </a:ext>
                  </a:extLst>
                </a:hlinkClick>
              </a:rPr>
              <a:t>https://www.ncbi.nlm.nih.gov/pmc/articles/PMC4515040/</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Huda, S., Whittam, D., Bhojak, M., Chamberlain, J., Noonan, C., &amp; Jacob, A. (2019). Neuromyelitis optica spectrum disorders. </a:t>
            </a:r>
            <a:r>
              <a:rPr i="1" lang="en" sz="900">
                <a:solidFill>
                  <a:srgbClr val="000000"/>
                </a:solidFill>
                <a:latin typeface="Arial"/>
                <a:ea typeface="Arial"/>
                <a:cs typeface="Arial"/>
                <a:sym typeface="Arial"/>
              </a:rPr>
              <a:t>Clinical medicine (London, England)</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19</a:t>
            </a:r>
            <a:r>
              <a:rPr lang="en" sz="900">
                <a:solidFill>
                  <a:srgbClr val="000000"/>
                </a:solidFill>
                <a:latin typeface="Arial"/>
                <a:ea typeface="Arial"/>
                <a:cs typeface="Arial"/>
                <a:sym typeface="Arial"/>
              </a:rPr>
              <a:t>(2), 169–176.</a:t>
            </a:r>
            <a:r>
              <a:rPr lang="en" sz="900">
                <a:solidFill>
                  <a:srgbClr val="000000"/>
                </a:solidFill>
                <a:uFill>
                  <a:noFill/>
                </a:uFill>
                <a:latin typeface="Arial"/>
                <a:ea typeface="Arial"/>
                <a:cs typeface="Arial"/>
                <a:sym typeface="Arial"/>
                <a:hlinkClick r:id="rId8">
                  <a:extLst>
                    <a:ext uri="{A12FA001-AC4F-418D-AE19-62706E023703}">
                      <ahyp:hlinkClr val="tx"/>
                    </a:ext>
                  </a:extLst>
                </a:hlinkClick>
              </a:rPr>
              <a:t> </a:t>
            </a:r>
            <a:r>
              <a:rPr lang="en" sz="900" u="sng">
                <a:solidFill>
                  <a:srgbClr val="0B4CB4"/>
                </a:solidFill>
                <a:latin typeface="Arial"/>
                <a:ea typeface="Arial"/>
                <a:cs typeface="Arial"/>
                <a:sym typeface="Arial"/>
                <a:hlinkClick r:id="rId9">
                  <a:extLst>
                    <a:ext uri="{A12FA001-AC4F-418D-AE19-62706E023703}">
                      <ahyp:hlinkClr val="tx"/>
                    </a:ext>
                  </a:extLst>
                </a:hlinkClick>
              </a:rPr>
              <a:t>https://doi.org/10.7861/clinmedicine.19-2-169</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Chan, K. H., &amp; Lee, C. Y. (2021). Treatment of Neuromyelitis Optica Spectrum Disorders. </a:t>
            </a:r>
            <a:r>
              <a:rPr i="1" lang="en" sz="900">
                <a:solidFill>
                  <a:srgbClr val="000000"/>
                </a:solidFill>
                <a:latin typeface="Arial"/>
                <a:ea typeface="Arial"/>
                <a:cs typeface="Arial"/>
                <a:sym typeface="Arial"/>
              </a:rPr>
              <a:t>International journal of molecular sciences</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22</a:t>
            </a:r>
            <a:r>
              <a:rPr lang="en" sz="900">
                <a:solidFill>
                  <a:srgbClr val="000000"/>
                </a:solidFill>
                <a:latin typeface="Arial"/>
                <a:ea typeface="Arial"/>
                <a:cs typeface="Arial"/>
                <a:sym typeface="Arial"/>
              </a:rPr>
              <a:t>(16), 8638.</a:t>
            </a:r>
            <a:r>
              <a:rPr lang="en" sz="900">
                <a:solidFill>
                  <a:srgbClr val="000000"/>
                </a:solidFill>
                <a:uFill>
                  <a:noFill/>
                </a:uFill>
                <a:latin typeface="Arial"/>
                <a:ea typeface="Arial"/>
                <a:cs typeface="Arial"/>
                <a:sym typeface="Arial"/>
                <a:hlinkClick r:id="rId10">
                  <a:extLst>
                    <a:ext uri="{A12FA001-AC4F-418D-AE19-62706E023703}">
                      <ahyp:hlinkClr val="tx"/>
                    </a:ext>
                  </a:extLst>
                </a:hlinkClick>
              </a:rPr>
              <a:t> </a:t>
            </a:r>
            <a:r>
              <a:rPr lang="en" sz="900" u="sng">
                <a:solidFill>
                  <a:srgbClr val="0B4CB4"/>
                </a:solidFill>
                <a:latin typeface="Arial"/>
                <a:ea typeface="Arial"/>
                <a:cs typeface="Arial"/>
                <a:sym typeface="Arial"/>
                <a:hlinkClick r:id="rId11">
                  <a:extLst>
                    <a:ext uri="{A12FA001-AC4F-418D-AE19-62706E023703}">
                      <ahyp:hlinkClr val="tx"/>
                    </a:ext>
                  </a:extLst>
                </a:hlinkClick>
              </a:rPr>
              <a:t>https://doi.org/10.3390/ijms22168638</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Pittock, S. J., &amp; Lucchinetti, C. F. (2016). Neuromyelitis optica and the evolving spectrum of autoimmune aquaporin-4 channelopathies: a decade later. </a:t>
            </a:r>
            <a:r>
              <a:rPr i="1" lang="en" sz="900">
                <a:solidFill>
                  <a:srgbClr val="000000"/>
                </a:solidFill>
                <a:latin typeface="Arial"/>
                <a:ea typeface="Arial"/>
                <a:cs typeface="Arial"/>
                <a:sym typeface="Arial"/>
              </a:rPr>
              <a:t>Annals of the New York Academy of Sciences</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1366</a:t>
            </a:r>
            <a:r>
              <a:rPr lang="en" sz="900">
                <a:solidFill>
                  <a:srgbClr val="000000"/>
                </a:solidFill>
                <a:latin typeface="Arial"/>
                <a:ea typeface="Arial"/>
                <a:cs typeface="Arial"/>
                <a:sym typeface="Arial"/>
              </a:rPr>
              <a:t>(1), 20–39.</a:t>
            </a:r>
            <a:r>
              <a:rPr lang="en" sz="900">
                <a:solidFill>
                  <a:srgbClr val="000000"/>
                </a:solidFill>
                <a:uFill>
                  <a:noFill/>
                </a:uFill>
                <a:latin typeface="Arial"/>
                <a:ea typeface="Arial"/>
                <a:cs typeface="Arial"/>
                <a:sym typeface="Arial"/>
                <a:hlinkClick r:id="rId12">
                  <a:extLst>
                    <a:ext uri="{A12FA001-AC4F-418D-AE19-62706E023703}">
                      <ahyp:hlinkClr val="tx"/>
                    </a:ext>
                  </a:extLst>
                </a:hlinkClick>
              </a:rPr>
              <a:t> </a:t>
            </a:r>
            <a:r>
              <a:rPr lang="en" sz="900" u="sng">
                <a:solidFill>
                  <a:srgbClr val="0B4CB4"/>
                </a:solidFill>
                <a:latin typeface="Arial"/>
                <a:ea typeface="Arial"/>
                <a:cs typeface="Arial"/>
                <a:sym typeface="Arial"/>
                <a:hlinkClick r:id="rId13">
                  <a:extLst>
                    <a:ext uri="{A12FA001-AC4F-418D-AE19-62706E023703}">
                      <ahyp:hlinkClr val="tx"/>
                    </a:ext>
                  </a:extLst>
                </a:hlinkClick>
              </a:rPr>
              <a:t>https://doi.org/10.1111/nyas.12794</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Jarius, S., Franciotta, D., Paul, F., Ruprecht, K., Bergamaschi, R., Rommer, P. S., Reuss, R., Probst, C., Kristoferitsch, W., Wandinger, K. P., &amp; Wildemann, B. (2010). Cerebrospinal fluid antibodies to aquaporin-4 in neuromyelitis optica and related disorders: frequency, origin, and diagnostic relevance. </a:t>
            </a:r>
            <a:r>
              <a:rPr i="1" lang="en" sz="900">
                <a:solidFill>
                  <a:srgbClr val="000000"/>
                </a:solidFill>
                <a:latin typeface="Arial"/>
                <a:ea typeface="Arial"/>
                <a:cs typeface="Arial"/>
                <a:sym typeface="Arial"/>
              </a:rPr>
              <a:t>Journal of neuroinflammation</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7</a:t>
            </a:r>
            <a:r>
              <a:rPr lang="en" sz="900">
                <a:solidFill>
                  <a:srgbClr val="000000"/>
                </a:solidFill>
                <a:latin typeface="Arial"/>
                <a:ea typeface="Arial"/>
                <a:cs typeface="Arial"/>
                <a:sym typeface="Arial"/>
              </a:rPr>
              <a:t>, 52.</a:t>
            </a:r>
            <a:r>
              <a:rPr lang="en" sz="900">
                <a:solidFill>
                  <a:srgbClr val="000000"/>
                </a:solidFill>
                <a:uFill>
                  <a:noFill/>
                </a:uFill>
                <a:latin typeface="Arial"/>
                <a:ea typeface="Arial"/>
                <a:cs typeface="Arial"/>
                <a:sym typeface="Arial"/>
                <a:hlinkClick r:id="rId14">
                  <a:extLst>
                    <a:ext uri="{A12FA001-AC4F-418D-AE19-62706E023703}">
                      <ahyp:hlinkClr val="tx"/>
                    </a:ext>
                  </a:extLst>
                </a:hlinkClick>
              </a:rPr>
              <a:t> </a:t>
            </a:r>
            <a:r>
              <a:rPr lang="en" sz="900" u="sng">
                <a:solidFill>
                  <a:srgbClr val="0B4CB4"/>
                </a:solidFill>
                <a:latin typeface="Arial"/>
                <a:ea typeface="Arial"/>
                <a:cs typeface="Arial"/>
                <a:sym typeface="Arial"/>
                <a:hlinkClick r:id="rId15">
                  <a:extLst>
                    <a:ext uri="{A12FA001-AC4F-418D-AE19-62706E023703}">
                      <ahyp:hlinkClr val="tx"/>
                    </a:ext>
                  </a:extLst>
                </a:hlinkClick>
              </a:rPr>
              <a:t>https://doi.org/10.1186/1742-2094-7-52</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Sechi E, Cacciaguerra L, Chen JJ, Mariotto S, Fadda G, Dinoto A, Lopez-Chiriboga AS, Pittock SJ and Flanagan EP (2022) Myelin Oligodendrocyte Glycoprotein Antibody-Associated Disease (MOGAD): A Review of Clinical and MRI Features, Diagnosis, and Management. </a:t>
            </a:r>
            <a:r>
              <a:rPr i="1" lang="en" sz="900">
                <a:solidFill>
                  <a:srgbClr val="000000"/>
                </a:solidFill>
                <a:latin typeface="Arial"/>
                <a:ea typeface="Arial"/>
                <a:cs typeface="Arial"/>
                <a:sym typeface="Arial"/>
              </a:rPr>
              <a:t>Front. Neurol.</a:t>
            </a:r>
            <a:r>
              <a:rPr lang="en" sz="900">
                <a:solidFill>
                  <a:srgbClr val="000000"/>
                </a:solidFill>
                <a:latin typeface="Arial"/>
                <a:ea typeface="Arial"/>
                <a:cs typeface="Arial"/>
                <a:sym typeface="Arial"/>
              </a:rPr>
              <a:t> 13:885218. doi: 10.3389/fneur.2022.885218</a:t>
            </a:r>
            <a:endParaRPr sz="900">
              <a:solidFill>
                <a:srgbClr val="000000"/>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Ambrosius, W., Michalak, S., Kozubski, W., &amp; Kalinowska, A. (2020). Myelin Oligodendrocyte Glycoprotein Antibody-Associated Disease: Current Insights into the Disease Pathophysiology, Diagnosis and Management. </a:t>
            </a:r>
            <a:r>
              <a:rPr i="1" lang="en" sz="900">
                <a:solidFill>
                  <a:srgbClr val="000000"/>
                </a:solidFill>
                <a:latin typeface="Arial"/>
                <a:ea typeface="Arial"/>
                <a:cs typeface="Arial"/>
                <a:sym typeface="Arial"/>
              </a:rPr>
              <a:t>International journal of molecular sciences</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22</a:t>
            </a:r>
            <a:r>
              <a:rPr lang="en" sz="900">
                <a:solidFill>
                  <a:srgbClr val="000000"/>
                </a:solidFill>
                <a:latin typeface="Arial"/>
                <a:ea typeface="Arial"/>
                <a:cs typeface="Arial"/>
                <a:sym typeface="Arial"/>
              </a:rPr>
              <a:t>(1), 100.</a:t>
            </a:r>
            <a:r>
              <a:rPr lang="en" sz="900">
                <a:solidFill>
                  <a:srgbClr val="000000"/>
                </a:solidFill>
                <a:uFill>
                  <a:noFill/>
                </a:uFill>
                <a:latin typeface="Arial"/>
                <a:ea typeface="Arial"/>
                <a:cs typeface="Arial"/>
                <a:sym typeface="Arial"/>
                <a:hlinkClick r:id="rId16">
                  <a:extLst>
                    <a:ext uri="{A12FA001-AC4F-418D-AE19-62706E023703}">
                      <ahyp:hlinkClr val="tx"/>
                    </a:ext>
                  </a:extLst>
                </a:hlinkClick>
              </a:rPr>
              <a:t> </a:t>
            </a:r>
            <a:r>
              <a:rPr lang="en" sz="900" u="sng">
                <a:solidFill>
                  <a:srgbClr val="0B4CB4"/>
                </a:solidFill>
                <a:latin typeface="Arial"/>
                <a:ea typeface="Arial"/>
                <a:cs typeface="Arial"/>
                <a:sym typeface="Arial"/>
                <a:hlinkClick r:id="rId17">
                  <a:extLst>
                    <a:ext uri="{A12FA001-AC4F-418D-AE19-62706E023703}">
                      <ahyp:hlinkClr val="tx"/>
                    </a:ext>
                  </a:extLst>
                </a:hlinkClick>
              </a:rPr>
              <a:t>https://doi.org/10.3390/ijms22010100</a:t>
            </a:r>
            <a:endParaRPr sz="900" u="sng">
              <a:solidFill>
                <a:srgbClr val="0B4CB4"/>
              </a:solidFill>
              <a:latin typeface="Arial"/>
              <a:ea typeface="Arial"/>
              <a:cs typeface="Arial"/>
              <a:sym typeface="Arial"/>
            </a:endParaRPr>
          </a:p>
          <a:p>
            <a:pPr indent="-264349" lvl="0" marL="457200" rtl="0" algn="l">
              <a:lnSpc>
                <a:spcPct val="115000"/>
              </a:lnSpc>
              <a:spcBef>
                <a:spcPts val="0"/>
              </a:spcBef>
              <a:spcAft>
                <a:spcPts val="0"/>
              </a:spcAft>
              <a:buClr>
                <a:srgbClr val="000000"/>
              </a:buClr>
              <a:buSzPct val="100000"/>
              <a:buFont typeface="Arial"/>
              <a:buChar char="●"/>
            </a:pPr>
            <a:r>
              <a:rPr lang="en" sz="900">
                <a:solidFill>
                  <a:srgbClr val="000000"/>
                </a:solidFill>
                <a:latin typeface="Arial"/>
                <a:ea typeface="Arial"/>
                <a:cs typeface="Arial"/>
                <a:sym typeface="Arial"/>
              </a:rPr>
              <a:t>Morrow, S. A., Fraser, J. A., Day, C., Bowman, D., Rosehart, H., Kremenchutzky, M., &amp; Nicolle, M. (2018). Effect of Treating Acute Optic Neuritis With Bioequivalent Oral vs Intravenous Corticosteroids: A Randomized Clinical Trial. </a:t>
            </a:r>
            <a:r>
              <a:rPr i="1" lang="en" sz="900">
                <a:solidFill>
                  <a:srgbClr val="000000"/>
                </a:solidFill>
                <a:latin typeface="Arial"/>
                <a:ea typeface="Arial"/>
                <a:cs typeface="Arial"/>
                <a:sym typeface="Arial"/>
              </a:rPr>
              <a:t>JAMA neurology</a:t>
            </a:r>
            <a:r>
              <a:rPr lang="en" sz="900">
                <a:solidFill>
                  <a:srgbClr val="000000"/>
                </a:solidFill>
                <a:latin typeface="Arial"/>
                <a:ea typeface="Arial"/>
                <a:cs typeface="Arial"/>
                <a:sym typeface="Arial"/>
              </a:rPr>
              <a:t>, </a:t>
            </a:r>
            <a:r>
              <a:rPr i="1" lang="en" sz="900">
                <a:solidFill>
                  <a:srgbClr val="000000"/>
                </a:solidFill>
                <a:latin typeface="Arial"/>
                <a:ea typeface="Arial"/>
                <a:cs typeface="Arial"/>
                <a:sym typeface="Arial"/>
              </a:rPr>
              <a:t>75</a:t>
            </a:r>
            <a:r>
              <a:rPr lang="en" sz="900">
                <a:solidFill>
                  <a:srgbClr val="000000"/>
                </a:solidFill>
                <a:latin typeface="Arial"/>
                <a:ea typeface="Arial"/>
                <a:cs typeface="Arial"/>
                <a:sym typeface="Arial"/>
              </a:rPr>
              <a:t>(6), 690–696.</a:t>
            </a:r>
            <a:r>
              <a:rPr lang="en" sz="900">
                <a:solidFill>
                  <a:srgbClr val="000000"/>
                </a:solidFill>
                <a:uFill>
                  <a:noFill/>
                </a:uFill>
                <a:latin typeface="Arial"/>
                <a:ea typeface="Arial"/>
                <a:cs typeface="Arial"/>
                <a:sym typeface="Arial"/>
                <a:hlinkClick r:id="rId18">
                  <a:extLst>
                    <a:ext uri="{A12FA001-AC4F-418D-AE19-62706E023703}">
                      <ahyp:hlinkClr val="tx"/>
                    </a:ext>
                  </a:extLst>
                </a:hlinkClick>
              </a:rPr>
              <a:t> </a:t>
            </a:r>
            <a:r>
              <a:rPr lang="en" sz="900" u="sng">
                <a:solidFill>
                  <a:srgbClr val="0B4CB4"/>
                </a:solidFill>
                <a:latin typeface="Arial"/>
                <a:ea typeface="Arial"/>
                <a:cs typeface="Arial"/>
                <a:sym typeface="Arial"/>
                <a:hlinkClick r:id="rId19">
                  <a:extLst>
                    <a:ext uri="{A12FA001-AC4F-418D-AE19-62706E023703}">
                      <ahyp:hlinkClr val="tx"/>
                    </a:ext>
                  </a:extLst>
                </a:hlinkClick>
              </a:rPr>
              <a:t>https://doi.org/10.1001/jamaneurol.2018.0024</a:t>
            </a:r>
            <a:endParaRPr sz="900" u="sng">
              <a:solidFill>
                <a:srgbClr val="0B4CB4"/>
              </a:solidFill>
              <a:latin typeface="Arial"/>
              <a:ea typeface="Arial"/>
              <a:cs typeface="Arial"/>
              <a:sym typeface="Arial"/>
            </a:endParaRPr>
          </a:p>
          <a:p>
            <a:pPr indent="-270668" lvl="0" marL="457200" rtl="0" algn="l">
              <a:lnSpc>
                <a:spcPct val="115000"/>
              </a:lnSpc>
              <a:spcBef>
                <a:spcPts val="0"/>
              </a:spcBef>
              <a:spcAft>
                <a:spcPts val="0"/>
              </a:spcAft>
              <a:buClr>
                <a:srgbClr val="0B4CB4"/>
              </a:buClr>
              <a:buSzPct val="139473"/>
              <a:buFont typeface="Arial"/>
              <a:buChar char="●"/>
            </a:pPr>
            <a:r>
              <a:rPr lang="en" sz="760">
                <a:solidFill>
                  <a:srgbClr val="000000"/>
                </a:solidFill>
                <a:latin typeface="Arial"/>
                <a:ea typeface="Arial"/>
                <a:cs typeface="Arial"/>
                <a:sym typeface="Arial"/>
              </a:rPr>
              <a:t>Zhu, Wenli, et al. “Monoclonal Antibody-Based Treatments for Neuromyelitis Optica Spectrum Disorders: From Bench to Bedside.” </a:t>
            </a:r>
            <a:r>
              <a:rPr i="1" lang="en" sz="760">
                <a:solidFill>
                  <a:srgbClr val="000000"/>
                </a:solidFill>
                <a:latin typeface="Arial"/>
                <a:ea typeface="Arial"/>
                <a:cs typeface="Arial"/>
                <a:sym typeface="Arial"/>
              </a:rPr>
              <a:t>Neuroscience Bulletin</a:t>
            </a:r>
            <a:r>
              <a:rPr lang="en" sz="760">
                <a:solidFill>
                  <a:srgbClr val="000000"/>
                </a:solidFill>
                <a:latin typeface="Arial"/>
                <a:ea typeface="Arial"/>
                <a:cs typeface="Arial"/>
                <a:sym typeface="Arial"/>
              </a:rPr>
              <a:t>, Oct. 2020, www.ncbi.nlm.nih.gov/pmc/articles/PMC7532256/.</a:t>
            </a:r>
            <a:endParaRPr sz="1060" u="sng">
              <a:solidFill>
                <a:srgbClr val="0B4CB4"/>
              </a:solidFill>
              <a:latin typeface="Arial"/>
              <a:ea typeface="Arial"/>
              <a:cs typeface="Arial"/>
              <a:sym typeface="Arial"/>
            </a:endParaRPr>
          </a:p>
          <a:p>
            <a:pPr indent="0" lvl="0" marL="0" rtl="0" algn="l">
              <a:lnSpc>
                <a:spcPct val="115000"/>
              </a:lnSpc>
              <a:spcBef>
                <a:spcPts val="1200"/>
              </a:spcBef>
              <a:spcAft>
                <a:spcPts val="1200"/>
              </a:spcAft>
              <a:buSzPct val="159999"/>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5"/>
          <p:cNvSpPr txBox="1"/>
          <p:nvPr>
            <p:ph type="title"/>
          </p:nvPr>
        </p:nvSpPr>
        <p:spPr>
          <a:xfrm>
            <a:off x="819150" y="1832975"/>
            <a:ext cx="7505700" cy="95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lang="en"/>
              <a:t>Thank You!</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3"/>
          <p:cNvSpPr txBox="1"/>
          <p:nvPr>
            <p:ph type="title"/>
          </p:nvPr>
        </p:nvSpPr>
        <p:spPr>
          <a:xfrm>
            <a:off x="819150" y="4337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Diplopia Approach: Exam </a:t>
            </a:r>
            <a:endParaRPr/>
          </a:p>
        </p:txBody>
      </p:sp>
      <p:sp>
        <p:nvSpPr>
          <p:cNvPr id="191" name="Google Shape;191;p23"/>
          <p:cNvSpPr/>
          <p:nvPr/>
        </p:nvSpPr>
        <p:spPr>
          <a:xfrm>
            <a:off x="3561450" y="2087450"/>
            <a:ext cx="2021100" cy="2187300"/>
          </a:xfrm>
          <a:prstGeom prst="diamond">
            <a:avLst/>
          </a:prstGeom>
          <a:solidFill>
            <a:srgbClr val="37474F"/>
          </a:solidFill>
          <a:ln cap="flat" cmpd="sng" w="38100">
            <a:solidFill>
              <a:srgbClr val="9E9E9E"/>
            </a:solidFill>
            <a:prstDash val="solid"/>
            <a:round/>
            <a:headEnd len="sm" w="sm" type="none"/>
            <a:tailEnd len="sm" w="sm" type="none"/>
          </a:ln>
          <a:effectLst>
            <a:outerShdw blurRad="57150" rotWithShape="0" algn="bl">
              <a:srgbClr val="37474F"/>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txBox="1"/>
          <p:nvPr/>
        </p:nvSpPr>
        <p:spPr>
          <a:xfrm>
            <a:off x="5756850" y="2944250"/>
            <a:ext cx="1268700" cy="4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EOMs</a:t>
            </a:r>
            <a:endParaRPr sz="2400">
              <a:latin typeface="Calibri"/>
              <a:ea typeface="Calibri"/>
              <a:cs typeface="Calibri"/>
              <a:sym typeface="Calibri"/>
            </a:endParaRPr>
          </a:p>
        </p:txBody>
      </p:sp>
      <p:sp>
        <p:nvSpPr>
          <p:cNvPr id="193" name="Google Shape;193;p23"/>
          <p:cNvSpPr txBox="1"/>
          <p:nvPr/>
        </p:nvSpPr>
        <p:spPr>
          <a:xfrm>
            <a:off x="4061750" y="1501050"/>
            <a:ext cx="1268700" cy="4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Eyelids</a:t>
            </a:r>
            <a:endParaRPr sz="2400">
              <a:latin typeface="Calibri"/>
              <a:ea typeface="Calibri"/>
              <a:cs typeface="Calibri"/>
              <a:sym typeface="Calibri"/>
            </a:endParaRPr>
          </a:p>
        </p:txBody>
      </p:sp>
      <p:sp>
        <p:nvSpPr>
          <p:cNvPr id="194" name="Google Shape;194;p23"/>
          <p:cNvSpPr txBox="1"/>
          <p:nvPr/>
        </p:nvSpPr>
        <p:spPr>
          <a:xfrm>
            <a:off x="2485475" y="2944250"/>
            <a:ext cx="1268700" cy="4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Pupils</a:t>
            </a:r>
            <a:endParaRPr sz="2400">
              <a:latin typeface="Calibri"/>
              <a:ea typeface="Calibri"/>
              <a:cs typeface="Calibri"/>
              <a:sym typeface="Calibri"/>
            </a:endParaRPr>
          </a:p>
        </p:txBody>
      </p:sp>
      <p:sp>
        <p:nvSpPr>
          <p:cNvPr id="195" name="Google Shape;195;p23"/>
          <p:cNvSpPr txBox="1"/>
          <p:nvPr/>
        </p:nvSpPr>
        <p:spPr>
          <a:xfrm>
            <a:off x="3937700" y="4274750"/>
            <a:ext cx="1516800" cy="4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alibri"/>
                <a:ea typeface="Calibri"/>
                <a:cs typeface="Calibri"/>
                <a:sym typeface="Calibri"/>
              </a:rPr>
              <a:t>Proptosis</a:t>
            </a:r>
            <a:endParaRPr sz="2400">
              <a:latin typeface="Calibri"/>
              <a:ea typeface="Calibri"/>
              <a:cs typeface="Calibri"/>
              <a:sym typeface="Calibri"/>
            </a:endParaRPr>
          </a:p>
        </p:txBody>
      </p:sp>
      <p:pic>
        <p:nvPicPr>
          <p:cNvPr id="196" name="Google Shape;196;p23"/>
          <p:cNvPicPr preferRelativeResize="0"/>
          <p:nvPr/>
        </p:nvPicPr>
        <p:blipFill>
          <a:blip r:embed="rId3">
            <a:alphaModFix/>
          </a:blip>
          <a:stretch>
            <a:fillRect/>
          </a:stretch>
        </p:blipFill>
        <p:spPr>
          <a:xfrm>
            <a:off x="2604402" y="1127354"/>
            <a:ext cx="4183388" cy="1221088"/>
          </a:xfrm>
          <a:prstGeom prst="rect">
            <a:avLst/>
          </a:prstGeom>
          <a:noFill/>
          <a:ln>
            <a:noFill/>
          </a:ln>
        </p:spPr>
      </p:pic>
      <p:pic>
        <p:nvPicPr>
          <p:cNvPr id="197" name="Google Shape;197;p23"/>
          <p:cNvPicPr preferRelativeResize="0"/>
          <p:nvPr/>
        </p:nvPicPr>
        <p:blipFill>
          <a:blip r:embed="rId4">
            <a:alphaModFix/>
          </a:blip>
          <a:stretch>
            <a:fillRect/>
          </a:stretch>
        </p:blipFill>
        <p:spPr>
          <a:xfrm>
            <a:off x="2507811" y="2657437"/>
            <a:ext cx="4376575" cy="175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Diplopia Exam </a:t>
            </a:r>
            <a:endParaRPr/>
          </a:p>
        </p:txBody>
      </p:sp>
      <p:sp>
        <p:nvSpPr>
          <p:cNvPr id="203" name="Google Shape;203;p24"/>
          <p:cNvSpPr txBox="1"/>
          <p:nvPr>
            <p:ph idx="1" type="body"/>
          </p:nvPr>
        </p:nvSpPr>
        <p:spPr>
          <a:xfrm>
            <a:off x="819150" y="1699050"/>
            <a:ext cx="7505700" cy="2448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Head position </a:t>
            </a:r>
            <a:endParaRPr sz="1600"/>
          </a:p>
          <a:p>
            <a:pPr indent="-330200" lvl="0" marL="457200" rtl="0" algn="l">
              <a:spcBef>
                <a:spcPts val="0"/>
              </a:spcBef>
              <a:spcAft>
                <a:spcPts val="0"/>
              </a:spcAft>
              <a:buSzPts val="1600"/>
              <a:buChar char="●"/>
            </a:pPr>
            <a:r>
              <a:rPr lang="en" sz="1600"/>
              <a:t>Sensorimotor Exam </a:t>
            </a:r>
            <a:endParaRPr sz="1600"/>
          </a:p>
          <a:p>
            <a:pPr indent="-317500" lvl="1" marL="914400" rtl="0" algn="l">
              <a:spcBef>
                <a:spcPts val="0"/>
              </a:spcBef>
              <a:spcAft>
                <a:spcPts val="0"/>
              </a:spcAft>
              <a:buSzPts val="1400"/>
              <a:buChar char="○"/>
            </a:pPr>
            <a:r>
              <a:rPr lang="en" sz="1400"/>
              <a:t>Cross Cover </a:t>
            </a:r>
            <a:endParaRPr sz="1400"/>
          </a:p>
          <a:p>
            <a:pPr indent="-317500" lvl="1" marL="914400" rtl="0" algn="l">
              <a:spcBef>
                <a:spcPts val="0"/>
              </a:spcBef>
              <a:spcAft>
                <a:spcPts val="0"/>
              </a:spcAft>
              <a:buSzPts val="1400"/>
              <a:buChar char="○"/>
            </a:pPr>
            <a:r>
              <a:rPr lang="en" sz="1400"/>
              <a:t>Maddox Rod </a:t>
            </a:r>
            <a:endParaRPr sz="1400"/>
          </a:p>
          <a:p>
            <a:pPr indent="-330200" lvl="0" marL="457200" rtl="0" algn="l">
              <a:spcBef>
                <a:spcPts val="0"/>
              </a:spcBef>
              <a:spcAft>
                <a:spcPts val="0"/>
              </a:spcAft>
              <a:buSzPts val="1600"/>
              <a:buChar char="●"/>
            </a:pPr>
            <a:r>
              <a:rPr lang="en" sz="1600"/>
              <a:t>Is it a mononeuropathy?</a:t>
            </a:r>
            <a:endParaRPr sz="1600"/>
          </a:p>
          <a:p>
            <a:pPr indent="-330200" lvl="0" marL="457200" rtl="0" algn="l">
              <a:spcBef>
                <a:spcPts val="0"/>
              </a:spcBef>
              <a:spcAft>
                <a:spcPts val="0"/>
              </a:spcAft>
              <a:buSzPts val="1600"/>
              <a:buChar char="●"/>
            </a:pPr>
            <a:r>
              <a:rPr lang="en" sz="1600"/>
              <a:t>Fundus Exam </a:t>
            </a:r>
            <a:endParaRPr sz="1600"/>
          </a:p>
          <a:p>
            <a:pPr indent="-317500" lvl="1" marL="914400" rtl="0" algn="l">
              <a:spcBef>
                <a:spcPts val="0"/>
              </a:spcBef>
              <a:spcAft>
                <a:spcPts val="0"/>
              </a:spcAft>
              <a:buSzPts val="1400"/>
              <a:buChar char="○"/>
            </a:pPr>
            <a:r>
              <a:rPr lang="en" sz="1400"/>
              <a:t>Maculopathy </a:t>
            </a:r>
            <a:endParaRPr sz="1400"/>
          </a:p>
          <a:p>
            <a:pPr indent="-317500" lvl="1" marL="914400" rtl="0" algn="l">
              <a:spcBef>
                <a:spcPts val="0"/>
              </a:spcBef>
              <a:spcAft>
                <a:spcPts val="0"/>
              </a:spcAft>
              <a:buSzPts val="1400"/>
              <a:buChar char="○"/>
            </a:pPr>
            <a:r>
              <a:rPr lang="en" sz="1400"/>
              <a:t>Optic nerve edema </a:t>
            </a:r>
            <a:endParaRPr sz="1400"/>
          </a:p>
          <a:p>
            <a:pPr indent="-317500" lvl="2" marL="1371600" rtl="0" algn="l">
              <a:spcBef>
                <a:spcPts val="0"/>
              </a:spcBef>
              <a:spcAft>
                <a:spcPts val="0"/>
              </a:spcAft>
              <a:buSzPts val="1400"/>
              <a:buChar char="■"/>
            </a:pPr>
            <a:r>
              <a:rPr lang="en" sz="1400"/>
              <a:t>? Papilledema = optic nerve edema OU </a:t>
            </a:r>
            <a:endParaRPr sz="1400"/>
          </a:p>
          <a:p>
            <a:pPr indent="0" lvl="0" marL="457200" rtl="0" algn="l">
              <a:spcBef>
                <a:spcPts val="0"/>
              </a:spcBef>
              <a:spcAft>
                <a:spcPts val="0"/>
              </a:spcAft>
              <a:buNone/>
            </a:pPr>
            <a:r>
              <a:t/>
            </a:r>
            <a:endParaRPr sz="1600"/>
          </a:p>
        </p:txBody>
      </p:sp>
      <p:sp>
        <p:nvSpPr>
          <p:cNvPr id="204" name="Google Shape;204;p24"/>
          <p:cNvSpPr txBox="1"/>
          <p:nvPr/>
        </p:nvSpPr>
        <p:spPr>
          <a:xfrm>
            <a:off x="6086625" y="3811450"/>
            <a:ext cx="2712000" cy="87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rgbClr val="9E9E9E"/>
                </a:solidFill>
              </a:rPr>
              <a:t>https://morancore.utah.edu/basic-ophthalmology-review/disc-edema/</a:t>
            </a:r>
            <a:endParaRPr sz="600">
              <a:solidFill>
                <a:srgbClr val="9E9E9E"/>
              </a:solidFill>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05" name="Google Shape;205;p24"/>
          <p:cNvPicPr preferRelativeResize="0"/>
          <p:nvPr/>
        </p:nvPicPr>
        <p:blipFill>
          <a:blip r:embed="rId3">
            <a:alphaModFix/>
          </a:blip>
          <a:stretch>
            <a:fillRect/>
          </a:stretch>
        </p:blipFill>
        <p:spPr>
          <a:xfrm>
            <a:off x="4259345" y="987450"/>
            <a:ext cx="4280625" cy="2862501"/>
          </a:xfrm>
          <a:prstGeom prst="rect">
            <a:avLst/>
          </a:prstGeom>
          <a:noFill/>
          <a:ln>
            <a:noFill/>
          </a:ln>
        </p:spPr>
      </p:pic>
      <p:pic>
        <p:nvPicPr>
          <p:cNvPr id="206" name="Google Shape;206;p24"/>
          <p:cNvPicPr preferRelativeResize="0"/>
          <p:nvPr/>
        </p:nvPicPr>
        <p:blipFill>
          <a:blip r:embed="rId4">
            <a:alphaModFix/>
          </a:blip>
          <a:stretch>
            <a:fillRect/>
          </a:stretch>
        </p:blipFill>
        <p:spPr>
          <a:xfrm>
            <a:off x="4653025" y="309075"/>
            <a:ext cx="3589976" cy="3589976"/>
          </a:xfrm>
          <a:prstGeom prst="rect">
            <a:avLst/>
          </a:prstGeom>
          <a:noFill/>
          <a:ln>
            <a:noFill/>
          </a:ln>
        </p:spPr>
      </p:pic>
      <p:pic>
        <p:nvPicPr>
          <p:cNvPr id="207" name="Google Shape;207;p24"/>
          <p:cNvPicPr preferRelativeResize="0"/>
          <p:nvPr/>
        </p:nvPicPr>
        <p:blipFill>
          <a:blip r:embed="rId5">
            <a:alphaModFix/>
          </a:blip>
          <a:stretch>
            <a:fillRect/>
          </a:stretch>
        </p:blipFill>
        <p:spPr>
          <a:xfrm>
            <a:off x="3578925" y="1739345"/>
            <a:ext cx="5219699" cy="17714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5"/>
          <p:cNvSpPr txBox="1"/>
          <p:nvPr>
            <p:ph type="title"/>
          </p:nvPr>
        </p:nvSpPr>
        <p:spPr>
          <a:xfrm>
            <a:off x="776800" y="591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Oculomotor Nerve (CN III) Palsy</a:t>
            </a:r>
            <a:endParaRPr/>
          </a:p>
        </p:txBody>
      </p:sp>
      <p:sp>
        <p:nvSpPr>
          <p:cNvPr id="213" name="Google Shape;213;p25"/>
          <p:cNvSpPr txBox="1"/>
          <p:nvPr>
            <p:ph idx="1" type="body"/>
          </p:nvPr>
        </p:nvSpPr>
        <p:spPr>
          <a:xfrm>
            <a:off x="819150" y="1472150"/>
            <a:ext cx="7624800" cy="3252900"/>
          </a:xfrm>
          <a:prstGeom prst="rect">
            <a:avLst/>
          </a:prstGeom>
          <a:noFill/>
          <a:ln>
            <a:noFill/>
          </a:ln>
        </p:spPr>
        <p:txBody>
          <a:bodyPr anchorCtr="0" anchor="t" bIns="91425" lIns="91425" spcFirstLastPara="1" rIns="91425" wrap="square" tIns="91425">
            <a:normAutofit/>
          </a:bodyPr>
          <a:lstStyle/>
          <a:p>
            <a:pPr indent="-323850" lvl="0" marL="457200" rtl="0" algn="l">
              <a:lnSpc>
                <a:spcPct val="200000"/>
              </a:lnSpc>
              <a:spcBef>
                <a:spcPts val="0"/>
              </a:spcBef>
              <a:spcAft>
                <a:spcPts val="0"/>
              </a:spcAft>
              <a:buSzPts val="1500"/>
              <a:buChar char="●"/>
            </a:pPr>
            <a:r>
              <a:rPr lang="en" sz="1500"/>
              <a:t>Incidence of acquired CN III palsy in US population based survey by Chengbo et al: ~4 per 100, 000</a:t>
            </a:r>
            <a:endParaRPr sz="1500"/>
          </a:p>
          <a:p>
            <a:pPr indent="-323850" lvl="0" marL="457200" rtl="0" algn="l">
              <a:lnSpc>
                <a:spcPct val="200000"/>
              </a:lnSpc>
              <a:spcBef>
                <a:spcPts val="0"/>
              </a:spcBef>
              <a:spcAft>
                <a:spcPts val="0"/>
              </a:spcAft>
              <a:buSzPts val="1500"/>
              <a:buChar char="●"/>
            </a:pPr>
            <a:r>
              <a:rPr lang="en" sz="1500"/>
              <a:t>Controls 4 out of the 6 extraocular muscles</a:t>
            </a:r>
            <a:endParaRPr sz="1500"/>
          </a:p>
          <a:p>
            <a:pPr indent="-323850" lvl="0" marL="457200" rtl="0" algn="l">
              <a:lnSpc>
                <a:spcPct val="200000"/>
              </a:lnSpc>
              <a:spcBef>
                <a:spcPts val="0"/>
              </a:spcBef>
              <a:spcAft>
                <a:spcPts val="0"/>
              </a:spcAft>
              <a:buSzPts val="1500"/>
              <a:buChar char="●"/>
            </a:pPr>
            <a:r>
              <a:rPr lang="en" sz="1500"/>
              <a:t>Complete CN III palsy = Complete ptosis with “down and out”</a:t>
            </a:r>
            <a:endParaRPr sz="1500"/>
          </a:p>
          <a:p>
            <a:pPr indent="-311150" lvl="1" marL="914400" rtl="0" algn="l">
              <a:lnSpc>
                <a:spcPct val="200000"/>
              </a:lnSpc>
              <a:spcBef>
                <a:spcPts val="0"/>
              </a:spcBef>
              <a:spcAft>
                <a:spcPts val="0"/>
              </a:spcAft>
              <a:buSzPts val="1300"/>
              <a:buChar char="○"/>
            </a:pPr>
            <a:r>
              <a:rPr lang="en" sz="1300"/>
              <a:t>Ptosis present in ~86% of patients at presentation </a:t>
            </a:r>
            <a:endParaRPr sz="1300"/>
          </a:p>
          <a:p>
            <a:pPr indent="-323850" lvl="0" marL="457200" rtl="0" algn="l">
              <a:lnSpc>
                <a:spcPct val="200000"/>
              </a:lnSpc>
              <a:spcBef>
                <a:spcPts val="0"/>
              </a:spcBef>
              <a:spcAft>
                <a:spcPts val="0"/>
              </a:spcAft>
              <a:buSzPts val="1500"/>
              <a:buChar char="●"/>
            </a:pPr>
            <a:r>
              <a:rPr lang="en" sz="1500"/>
              <a:t>Pupil involving vs. Pupil sparing </a:t>
            </a:r>
            <a:endParaRPr sz="1500"/>
          </a:p>
          <a:p>
            <a:pPr indent="-311150" lvl="1" marL="914400" rtl="0" algn="l">
              <a:lnSpc>
                <a:spcPct val="200000"/>
              </a:lnSpc>
              <a:spcBef>
                <a:spcPts val="0"/>
              </a:spcBef>
              <a:spcAft>
                <a:spcPts val="0"/>
              </a:spcAft>
              <a:buSzPts val="1300"/>
              <a:buChar char="○"/>
            </a:pPr>
            <a:r>
              <a:rPr lang="en" sz="1300"/>
              <a:t>43% of patients on presentation </a:t>
            </a:r>
            <a:endParaRPr sz="1300"/>
          </a:p>
        </p:txBody>
      </p:sp>
      <p:pic>
        <p:nvPicPr>
          <p:cNvPr id="214" name="Google Shape;214;p25"/>
          <p:cNvPicPr preferRelativeResize="0"/>
          <p:nvPr/>
        </p:nvPicPr>
        <p:blipFill>
          <a:blip r:embed="rId3">
            <a:alphaModFix/>
          </a:blip>
          <a:stretch>
            <a:fillRect/>
          </a:stretch>
        </p:blipFill>
        <p:spPr>
          <a:xfrm>
            <a:off x="1555950" y="1331988"/>
            <a:ext cx="6032102" cy="3393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6"/>
          <p:cNvSpPr txBox="1"/>
          <p:nvPr>
            <p:ph type="title"/>
          </p:nvPr>
        </p:nvSpPr>
        <p:spPr>
          <a:xfrm>
            <a:off x="819150" y="5037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III Palsy: Causes </a:t>
            </a:r>
            <a:endParaRPr/>
          </a:p>
        </p:txBody>
      </p:sp>
      <p:sp>
        <p:nvSpPr>
          <p:cNvPr id="220" name="Google Shape;220;p26"/>
          <p:cNvSpPr txBox="1"/>
          <p:nvPr>
            <p:ph idx="1" type="body"/>
          </p:nvPr>
        </p:nvSpPr>
        <p:spPr>
          <a:xfrm>
            <a:off x="819150" y="1458375"/>
            <a:ext cx="7505700" cy="2761500"/>
          </a:xfrm>
          <a:prstGeom prst="rect">
            <a:avLst/>
          </a:prstGeom>
        </p:spPr>
        <p:txBody>
          <a:bodyPr anchorCtr="0" anchor="t" bIns="91425" lIns="91425" spcFirstLastPara="1" rIns="91425" wrap="square" tIns="91425">
            <a:normAutofit fontScale="92500" lnSpcReduction="10000"/>
          </a:bodyPr>
          <a:lstStyle/>
          <a:p>
            <a:pPr indent="-316706" lvl="0" marL="457200" rtl="0" algn="l">
              <a:spcBef>
                <a:spcPts val="0"/>
              </a:spcBef>
              <a:spcAft>
                <a:spcPts val="0"/>
              </a:spcAft>
              <a:buSzPct val="100000"/>
              <a:buChar char="●"/>
            </a:pPr>
            <a:r>
              <a:rPr b="1" lang="en" sz="1500"/>
              <a:t>Vascular </a:t>
            </a:r>
            <a:r>
              <a:rPr b="1" lang="en" sz="1500"/>
              <a:t>Ischemia</a:t>
            </a:r>
            <a:r>
              <a:rPr b="1" lang="en" sz="1500"/>
              <a:t> (“microvascular CN palsy”) ***</a:t>
            </a:r>
            <a:endParaRPr b="1" sz="1500"/>
          </a:p>
          <a:p>
            <a:pPr indent="-316706" lvl="0" marL="457200" rtl="0" algn="l">
              <a:spcBef>
                <a:spcPts val="0"/>
              </a:spcBef>
              <a:spcAft>
                <a:spcPts val="0"/>
              </a:spcAft>
              <a:buSzPct val="100000"/>
              <a:buChar char="●"/>
            </a:pPr>
            <a:r>
              <a:rPr lang="en" sz="1500"/>
              <a:t>Trauma </a:t>
            </a:r>
            <a:endParaRPr sz="1500"/>
          </a:p>
          <a:p>
            <a:pPr indent="-316706" lvl="0" marL="457200" rtl="0" algn="l">
              <a:spcBef>
                <a:spcPts val="0"/>
              </a:spcBef>
              <a:spcAft>
                <a:spcPts val="0"/>
              </a:spcAft>
              <a:buSzPct val="100000"/>
              <a:buChar char="●"/>
            </a:pPr>
            <a:r>
              <a:rPr lang="en" sz="1500"/>
              <a:t>Structural Causes: </a:t>
            </a:r>
            <a:endParaRPr sz="1500"/>
          </a:p>
          <a:p>
            <a:pPr indent="-304958" lvl="1" marL="914400" rtl="0" algn="l">
              <a:spcBef>
                <a:spcPts val="0"/>
              </a:spcBef>
              <a:spcAft>
                <a:spcPts val="0"/>
              </a:spcAft>
              <a:buSzPct val="100000"/>
              <a:buChar char="○"/>
            </a:pPr>
            <a:r>
              <a:rPr lang="en" sz="1300"/>
              <a:t>Increased intracranial pressure → pushes the nerve against the temporal bone </a:t>
            </a:r>
            <a:endParaRPr sz="1300"/>
          </a:p>
          <a:p>
            <a:pPr indent="-304958" lvl="1" marL="914400" rtl="0" algn="l">
              <a:spcBef>
                <a:spcPts val="0"/>
              </a:spcBef>
              <a:spcAft>
                <a:spcPts val="0"/>
              </a:spcAft>
              <a:buSzPct val="100000"/>
              <a:buChar char="○"/>
            </a:pPr>
            <a:r>
              <a:rPr lang="en" sz="1300"/>
              <a:t>Cavernous sinus infections/trauma </a:t>
            </a:r>
            <a:endParaRPr sz="1300"/>
          </a:p>
          <a:p>
            <a:pPr indent="-304958" lvl="1" marL="914400" rtl="0" algn="l">
              <a:spcBef>
                <a:spcPts val="0"/>
              </a:spcBef>
              <a:spcAft>
                <a:spcPts val="0"/>
              </a:spcAft>
              <a:buSzPct val="100000"/>
              <a:buChar char="○"/>
            </a:pPr>
            <a:r>
              <a:rPr b="1" lang="en" sz="1300"/>
              <a:t>Posterior Communicating Artery (PCoM)  </a:t>
            </a:r>
            <a:r>
              <a:rPr b="1" lang="en" sz="1300"/>
              <a:t>Aneurysm </a:t>
            </a:r>
            <a:endParaRPr b="1" sz="1300"/>
          </a:p>
          <a:p>
            <a:pPr indent="-304958" lvl="2" marL="1828800" rtl="0" algn="l">
              <a:spcBef>
                <a:spcPts val="0"/>
              </a:spcBef>
              <a:spcAft>
                <a:spcPts val="0"/>
              </a:spcAft>
              <a:buSzPct val="100000"/>
              <a:buChar char="■"/>
            </a:pPr>
            <a:r>
              <a:rPr lang="en" sz="1300"/>
              <a:t>Less commonly: posterior cerebral artery or superior cerebellar artery </a:t>
            </a:r>
            <a:endParaRPr sz="1300"/>
          </a:p>
          <a:p>
            <a:pPr indent="-316706" lvl="0" marL="457200" rtl="0" algn="l">
              <a:spcBef>
                <a:spcPts val="0"/>
              </a:spcBef>
              <a:spcAft>
                <a:spcPts val="0"/>
              </a:spcAft>
              <a:buSzPct val="100000"/>
              <a:buChar char="●"/>
            </a:pPr>
            <a:r>
              <a:rPr lang="en" sz="1500"/>
              <a:t>Hemorrhage </a:t>
            </a:r>
            <a:endParaRPr sz="1500"/>
          </a:p>
          <a:p>
            <a:pPr indent="-373856" lvl="1" marL="971550" rtl="0" algn="l">
              <a:spcBef>
                <a:spcPts val="0"/>
              </a:spcBef>
              <a:spcAft>
                <a:spcPts val="0"/>
              </a:spcAft>
              <a:buSzPct val="100000"/>
              <a:buChar char="○"/>
            </a:pPr>
            <a:r>
              <a:rPr lang="en" sz="1500"/>
              <a:t>Subarachnoid hemorrhage in vicinity of an aneurysm </a:t>
            </a:r>
            <a:endParaRPr sz="1500"/>
          </a:p>
          <a:p>
            <a:pPr indent="-373856" lvl="1" marL="971550" rtl="0" algn="l">
              <a:spcBef>
                <a:spcPts val="0"/>
              </a:spcBef>
              <a:spcAft>
                <a:spcPts val="0"/>
              </a:spcAft>
              <a:buSzPct val="100000"/>
              <a:buChar char="○"/>
            </a:pPr>
            <a:r>
              <a:rPr lang="en" sz="1500"/>
              <a:t>Extradural hematoma → tentorial pressure cone and herniation of the temporal bone</a:t>
            </a:r>
            <a:endParaRPr sz="1500"/>
          </a:p>
          <a:p>
            <a:pPr indent="-316706" lvl="2" marL="1828800" rtl="0" algn="l">
              <a:spcBef>
                <a:spcPts val="0"/>
              </a:spcBef>
              <a:spcAft>
                <a:spcPts val="0"/>
              </a:spcAft>
              <a:buSzPct val="100000"/>
              <a:buChar char="■"/>
            </a:pPr>
            <a:r>
              <a:rPr lang="en" sz="1500"/>
              <a:t>Compression of third nerve </a:t>
            </a:r>
            <a:endParaRPr sz="1500"/>
          </a:p>
          <a:p>
            <a:pPr indent="-316706" lvl="2" marL="1828800" rtl="0" algn="l">
              <a:spcBef>
                <a:spcPts val="0"/>
              </a:spcBef>
              <a:spcAft>
                <a:spcPts val="0"/>
              </a:spcAft>
              <a:buSzPct val="100000"/>
              <a:buChar char="■"/>
            </a:pPr>
            <a:r>
              <a:rPr lang="en" sz="1500"/>
              <a:t>Painful </a:t>
            </a:r>
            <a:endParaRPr sz="1500"/>
          </a:p>
        </p:txBody>
      </p:sp>
      <p:pic>
        <p:nvPicPr>
          <p:cNvPr id="221" name="Google Shape;221;p26"/>
          <p:cNvPicPr preferRelativeResize="0"/>
          <p:nvPr/>
        </p:nvPicPr>
        <p:blipFill>
          <a:blip r:embed="rId3">
            <a:alphaModFix/>
          </a:blip>
          <a:stretch>
            <a:fillRect/>
          </a:stretch>
        </p:blipFill>
        <p:spPr>
          <a:xfrm>
            <a:off x="1524000" y="552450"/>
            <a:ext cx="6096000" cy="403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III - Aberrant Regeneration </a:t>
            </a:r>
            <a:endParaRPr/>
          </a:p>
        </p:txBody>
      </p:sp>
      <p:sp>
        <p:nvSpPr>
          <p:cNvPr id="227" name="Google Shape;227;p27"/>
          <p:cNvSpPr txBox="1"/>
          <p:nvPr>
            <p:ph idx="1" type="body"/>
          </p:nvPr>
        </p:nvSpPr>
        <p:spPr>
          <a:xfrm>
            <a:off x="819150" y="1567775"/>
            <a:ext cx="7505700" cy="30990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Oculomotor Synkinesis </a:t>
            </a:r>
            <a:endParaRPr sz="1700"/>
          </a:p>
          <a:p>
            <a:pPr indent="-323850" lvl="1" marL="914400" rtl="0" algn="l">
              <a:spcBef>
                <a:spcPts val="0"/>
              </a:spcBef>
              <a:spcAft>
                <a:spcPts val="0"/>
              </a:spcAft>
              <a:buSzPts val="1500"/>
              <a:buChar char="○"/>
            </a:pPr>
            <a:r>
              <a:rPr b="1" lang="en" sz="1500"/>
              <a:t>COMPRESSIVE lesion </a:t>
            </a:r>
            <a:endParaRPr b="1" sz="1500"/>
          </a:p>
          <a:p>
            <a:pPr indent="-323850" lvl="2" marL="1371600" rtl="0" algn="l">
              <a:spcBef>
                <a:spcPts val="0"/>
              </a:spcBef>
              <a:spcAft>
                <a:spcPts val="0"/>
              </a:spcAft>
              <a:buSzPts val="1500"/>
              <a:buChar char="■"/>
            </a:pPr>
            <a:r>
              <a:rPr b="1" lang="en" sz="1500"/>
              <a:t>Tumors </a:t>
            </a:r>
            <a:endParaRPr b="1" sz="1500"/>
          </a:p>
          <a:p>
            <a:pPr indent="-323850" lvl="3" marL="1828800" rtl="0" algn="l">
              <a:spcBef>
                <a:spcPts val="0"/>
              </a:spcBef>
              <a:spcAft>
                <a:spcPts val="0"/>
              </a:spcAft>
              <a:buSzPts val="1500"/>
              <a:buChar char="●"/>
            </a:pPr>
            <a:r>
              <a:rPr lang="en" sz="1500"/>
              <a:t>c</a:t>
            </a:r>
            <a:r>
              <a:rPr lang="en" sz="1500"/>
              <a:t>avernous or parasellar meningioma most commonly </a:t>
            </a:r>
            <a:endParaRPr sz="1500"/>
          </a:p>
          <a:p>
            <a:pPr indent="-323850" lvl="2" marL="1371600" rtl="0" algn="l">
              <a:spcBef>
                <a:spcPts val="0"/>
              </a:spcBef>
              <a:spcAft>
                <a:spcPts val="0"/>
              </a:spcAft>
              <a:buSzPts val="1500"/>
              <a:buChar char="■"/>
            </a:pPr>
            <a:r>
              <a:rPr b="1" lang="en" sz="1500"/>
              <a:t>Aneurysm </a:t>
            </a:r>
            <a:endParaRPr b="1" sz="1500"/>
          </a:p>
          <a:p>
            <a:pPr indent="-323850" lvl="1" marL="914400" rtl="0" algn="l">
              <a:spcBef>
                <a:spcPts val="0"/>
              </a:spcBef>
              <a:spcAft>
                <a:spcPts val="0"/>
              </a:spcAft>
              <a:buSzPts val="1500"/>
              <a:buChar char="○"/>
            </a:pPr>
            <a:r>
              <a:rPr lang="en" sz="1500"/>
              <a:t>Trauma </a:t>
            </a:r>
            <a:endParaRPr sz="1500"/>
          </a:p>
          <a:p>
            <a:pPr indent="-336550" lvl="0" marL="457200" rtl="0" algn="l">
              <a:spcBef>
                <a:spcPts val="0"/>
              </a:spcBef>
              <a:spcAft>
                <a:spcPts val="0"/>
              </a:spcAft>
              <a:buSzPts val="1700"/>
              <a:buChar char="●"/>
            </a:pPr>
            <a:r>
              <a:rPr b="1" lang="en" sz="1700"/>
              <a:t>Elevation </a:t>
            </a:r>
            <a:r>
              <a:rPr lang="en" sz="1700"/>
              <a:t>of the upper eyelid with attempted downgaze or </a:t>
            </a:r>
            <a:r>
              <a:rPr b="1" lang="en" sz="1700"/>
              <a:t>add</a:t>
            </a:r>
            <a:r>
              <a:rPr lang="en" sz="1700"/>
              <a:t>uction </a:t>
            </a:r>
            <a:endParaRPr sz="1700"/>
          </a:p>
          <a:p>
            <a:pPr indent="-336550" lvl="0" marL="457200" rtl="0" algn="l">
              <a:spcBef>
                <a:spcPts val="0"/>
              </a:spcBef>
              <a:spcAft>
                <a:spcPts val="0"/>
              </a:spcAft>
              <a:buSzPts val="1700"/>
              <a:buChar char="●"/>
            </a:pPr>
            <a:r>
              <a:rPr b="1" lang="en" sz="1700"/>
              <a:t>Add</a:t>
            </a:r>
            <a:r>
              <a:rPr lang="en" sz="1700"/>
              <a:t>uction of the eye on attempted upgaze or downgaze </a:t>
            </a:r>
            <a:endParaRPr sz="1700"/>
          </a:p>
          <a:p>
            <a:pPr indent="-336550" lvl="0" marL="457200" rtl="0" algn="l">
              <a:spcBef>
                <a:spcPts val="0"/>
              </a:spcBef>
              <a:spcAft>
                <a:spcPts val="0"/>
              </a:spcAft>
              <a:buSzPts val="1700"/>
              <a:buChar char="●"/>
            </a:pPr>
            <a:r>
              <a:rPr lang="en" sz="1700"/>
              <a:t>Pupillary constriction on attempted </a:t>
            </a:r>
            <a:r>
              <a:rPr b="1" lang="en" sz="1700"/>
              <a:t>add</a:t>
            </a:r>
            <a:r>
              <a:rPr lang="en" sz="1700"/>
              <a:t>uction </a:t>
            </a:r>
            <a:endParaRPr sz="1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hlink"/>
                </a:solidFill>
                <a:hlinkClick r:id="rId3"/>
              </a:rPr>
              <a:t>https://www.youtube.com/watch?v=FxfCSkbVDFc&amp;ab_channel=MoranCORE</a:t>
            </a:r>
            <a:endParaRPr/>
          </a:p>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txBox="1"/>
          <p:nvPr>
            <p:ph type="title"/>
          </p:nvPr>
        </p:nvSpPr>
        <p:spPr>
          <a:xfrm>
            <a:off x="819150" y="5492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Mononuclear Cranial Nerve palsies </a:t>
            </a:r>
            <a:endParaRPr/>
          </a:p>
        </p:txBody>
      </p:sp>
      <p:sp>
        <p:nvSpPr>
          <p:cNvPr id="238" name="Google Shape;238;p29"/>
          <p:cNvSpPr txBox="1"/>
          <p:nvPr>
            <p:ph idx="1" type="body"/>
          </p:nvPr>
        </p:nvSpPr>
        <p:spPr>
          <a:xfrm>
            <a:off x="819150" y="1365250"/>
            <a:ext cx="7505700" cy="3257700"/>
          </a:xfrm>
          <a:prstGeom prst="rect">
            <a:avLst/>
          </a:prstGeom>
          <a:noFill/>
          <a:ln>
            <a:noFill/>
          </a:ln>
        </p:spPr>
        <p:txBody>
          <a:bodyPr anchorCtr="0" anchor="t" bIns="91425" lIns="91425" spcFirstLastPara="1" rIns="91425" wrap="square" tIns="91425">
            <a:normAutofit/>
          </a:bodyPr>
          <a:lstStyle/>
          <a:p>
            <a:pPr indent="-330200" lvl="0" marL="457200" rtl="0" algn="l">
              <a:lnSpc>
                <a:spcPct val="200000"/>
              </a:lnSpc>
              <a:spcBef>
                <a:spcPts val="0"/>
              </a:spcBef>
              <a:spcAft>
                <a:spcPts val="0"/>
              </a:spcAft>
              <a:buSzPts val="1600"/>
              <a:buChar char="●"/>
            </a:pPr>
            <a:r>
              <a:rPr lang="en" sz="1600"/>
              <a:t>Microvascular Cranial Nerve Palsies (MCNP)</a:t>
            </a:r>
            <a:endParaRPr sz="1600"/>
          </a:p>
          <a:p>
            <a:pPr indent="-317500" lvl="1" marL="914400" rtl="0" algn="l">
              <a:lnSpc>
                <a:spcPct val="200000"/>
              </a:lnSpc>
              <a:spcBef>
                <a:spcPts val="0"/>
              </a:spcBef>
              <a:spcAft>
                <a:spcPts val="0"/>
              </a:spcAft>
              <a:buSzPts val="1400"/>
              <a:buChar char="○"/>
            </a:pPr>
            <a:r>
              <a:rPr lang="en" sz="1400"/>
              <a:t>Most common cause of acute double vision in the older population </a:t>
            </a:r>
            <a:endParaRPr sz="1400"/>
          </a:p>
          <a:p>
            <a:pPr indent="-317500" lvl="1" marL="914400" rtl="0" algn="l">
              <a:lnSpc>
                <a:spcPct val="200000"/>
              </a:lnSpc>
              <a:spcBef>
                <a:spcPts val="0"/>
              </a:spcBef>
              <a:spcAft>
                <a:spcPts val="0"/>
              </a:spcAft>
              <a:buSzPts val="1400"/>
              <a:buChar char="○"/>
            </a:pPr>
            <a:r>
              <a:rPr lang="en" sz="1400"/>
              <a:t>&gt; 50 y.o </a:t>
            </a:r>
            <a:endParaRPr sz="1400"/>
          </a:p>
          <a:p>
            <a:pPr indent="-317500" lvl="1" marL="914400" rtl="0" algn="l">
              <a:lnSpc>
                <a:spcPct val="200000"/>
              </a:lnSpc>
              <a:spcBef>
                <a:spcPts val="0"/>
              </a:spcBef>
              <a:spcAft>
                <a:spcPts val="0"/>
              </a:spcAft>
              <a:buSzPts val="1400"/>
              <a:buChar char="○"/>
            </a:pPr>
            <a:r>
              <a:rPr lang="en" sz="1400"/>
              <a:t>Risk factors: Hypertension, Diabetes, Hyperlipidemia, Coronary Artery Disease </a:t>
            </a:r>
            <a:endParaRPr sz="1400"/>
          </a:p>
          <a:p>
            <a:pPr indent="-317500" lvl="1" marL="914400" rtl="0" algn="l">
              <a:lnSpc>
                <a:spcPct val="200000"/>
              </a:lnSpc>
              <a:spcBef>
                <a:spcPts val="0"/>
              </a:spcBef>
              <a:spcAft>
                <a:spcPts val="0"/>
              </a:spcAft>
              <a:buSzPts val="1400"/>
              <a:buChar char="○"/>
            </a:pPr>
            <a:r>
              <a:rPr lang="en" sz="1400"/>
              <a:t>Affect the vaso vasorum thus sparing the pupillary fibers </a:t>
            </a:r>
            <a:endParaRPr sz="1400"/>
          </a:p>
          <a:p>
            <a:pPr indent="-317500" lvl="1" marL="914400" rtl="0" algn="l">
              <a:lnSpc>
                <a:spcPct val="200000"/>
              </a:lnSpc>
              <a:spcBef>
                <a:spcPts val="0"/>
              </a:spcBef>
              <a:spcAft>
                <a:spcPts val="0"/>
              </a:spcAft>
              <a:buSzPts val="1400"/>
              <a:buChar char="○"/>
            </a:pPr>
            <a:r>
              <a:rPr lang="en" sz="1400"/>
              <a:t>Damage is not permanent therefore regenerate over 6-12 weeks without any sequelae </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III Evaluation &amp; Management</a:t>
            </a:r>
            <a:endParaRPr/>
          </a:p>
        </p:txBody>
      </p:sp>
      <p:sp>
        <p:nvSpPr>
          <p:cNvPr id="244" name="Google Shape;244;p30"/>
          <p:cNvSpPr txBox="1"/>
          <p:nvPr>
            <p:ph idx="1" type="body"/>
          </p:nvPr>
        </p:nvSpPr>
        <p:spPr>
          <a:xfrm>
            <a:off x="819150" y="1596950"/>
            <a:ext cx="7581000" cy="3011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500"/>
              <a:t>COMPLETE </a:t>
            </a:r>
            <a:r>
              <a:rPr lang="en" sz="1500"/>
              <a:t>CN III </a:t>
            </a:r>
            <a:r>
              <a:rPr b="1" lang="en" sz="1500"/>
              <a:t>pupil-sparing</a:t>
            </a:r>
            <a:r>
              <a:rPr lang="en" sz="1500"/>
              <a:t> palsy </a:t>
            </a:r>
            <a:endParaRPr sz="1500"/>
          </a:p>
          <a:p>
            <a:pPr indent="-311150" lvl="1" marL="914400" rtl="0" algn="l">
              <a:spcBef>
                <a:spcPts val="0"/>
              </a:spcBef>
              <a:spcAft>
                <a:spcPts val="0"/>
              </a:spcAft>
              <a:buSzPts val="1300"/>
              <a:buChar char="○"/>
            </a:pPr>
            <a:r>
              <a:rPr lang="en" sz="1300"/>
              <a:t>Microvascular risk factor management by PCP </a:t>
            </a:r>
            <a:endParaRPr sz="1300"/>
          </a:p>
          <a:p>
            <a:pPr indent="-311150" lvl="1" marL="914400" rtl="0" algn="l">
              <a:spcBef>
                <a:spcPts val="0"/>
              </a:spcBef>
              <a:spcAft>
                <a:spcPts val="0"/>
              </a:spcAft>
              <a:buSzPts val="1300"/>
              <a:buChar char="○"/>
            </a:pPr>
            <a:r>
              <a:rPr lang="en" sz="1300"/>
              <a:t>GCA labs </a:t>
            </a:r>
            <a:endParaRPr sz="1300"/>
          </a:p>
          <a:p>
            <a:pPr indent="-311150" lvl="1" marL="914400" rtl="0" algn="l">
              <a:spcBef>
                <a:spcPts val="0"/>
              </a:spcBef>
              <a:spcAft>
                <a:spcPts val="0"/>
              </a:spcAft>
              <a:buSzPts val="1300"/>
              <a:buChar char="○"/>
            </a:pPr>
            <a:r>
              <a:rPr lang="en" sz="1300"/>
              <a:t>MG labs</a:t>
            </a:r>
            <a:endParaRPr sz="1300"/>
          </a:p>
          <a:p>
            <a:pPr indent="-311150" lvl="1" marL="914400" rtl="0" algn="l">
              <a:spcBef>
                <a:spcPts val="0"/>
              </a:spcBef>
              <a:spcAft>
                <a:spcPts val="0"/>
              </a:spcAft>
              <a:buSzPts val="1300"/>
              <a:buChar char="○"/>
            </a:pPr>
            <a:r>
              <a:rPr lang="en" sz="1300"/>
              <a:t>Follow more frequently in the beginning (?6 wks then 3 months) </a:t>
            </a:r>
            <a:endParaRPr sz="1300"/>
          </a:p>
          <a:p>
            <a:pPr indent="-311150" lvl="2" marL="1371600" rtl="0" algn="l">
              <a:spcBef>
                <a:spcPts val="0"/>
              </a:spcBef>
              <a:spcAft>
                <a:spcPts val="0"/>
              </a:spcAft>
              <a:buSzPts val="1300"/>
              <a:buChar char="■"/>
            </a:pPr>
            <a:r>
              <a:rPr lang="en" sz="1300"/>
              <a:t>Most note improvement between 6-8 weeks </a:t>
            </a:r>
            <a:endParaRPr sz="1300"/>
          </a:p>
          <a:p>
            <a:pPr indent="-311150" lvl="2" marL="1371600" rtl="0" algn="l">
              <a:spcBef>
                <a:spcPts val="0"/>
              </a:spcBef>
              <a:spcAft>
                <a:spcPts val="0"/>
              </a:spcAft>
              <a:buSzPts val="1300"/>
              <a:buChar char="■"/>
            </a:pPr>
            <a:r>
              <a:rPr lang="en" sz="1300"/>
              <a:t>Complete recover in 3 months (upto 6 months) </a:t>
            </a:r>
            <a:endParaRPr sz="1300"/>
          </a:p>
          <a:p>
            <a:pPr indent="-311150" lvl="1" marL="914400" rtl="0" algn="l">
              <a:spcBef>
                <a:spcPts val="0"/>
              </a:spcBef>
              <a:spcAft>
                <a:spcPts val="0"/>
              </a:spcAft>
              <a:buSzPts val="1300"/>
              <a:buChar char="○"/>
            </a:pPr>
            <a:r>
              <a:rPr lang="en" sz="1300"/>
              <a:t>Patching </a:t>
            </a:r>
            <a:endParaRPr sz="1300"/>
          </a:p>
          <a:p>
            <a:pPr indent="-311150" lvl="1" marL="914400" rtl="0" algn="l">
              <a:spcBef>
                <a:spcPts val="0"/>
              </a:spcBef>
              <a:spcAft>
                <a:spcPts val="0"/>
              </a:spcAft>
              <a:buSzPts val="1300"/>
              <a:buChar char="○"/>
            </a:pPr>
            <a:r>
              <a:rPr lang="en" sz="1300"/>
              <a:t>Botox (Botulinum toxin to lateral rectus) </a:t>
            </a:r>
            <a:endParaRPr sz="1300"/>
          </a:p>
          <a:p>
            <a:pPr indent="-311150" lvl="1" marL="914400" rtl="0" algn="l">
              <a:spcBef>
                <a:spcPts val="0"/>
              </a:spcBef>
              <a:spcAft>
                <a:spcPts val="0"/>
              </a:spcAft>
              <a:buSzPts val="1300"/>
              <a:buChar char="○"/>
            </a:pPr>
            <a:r>
              <a:rPr lang="en" sz="1300"/>
              <a:t>Surgery: wait at least 6 months </a:t>
            </a:r>
            <a:endParaRPr sz="1300"/>
          </a:p>
          <a:p>
            <a:pPr indent="-323850" lvl="0" marL="457200" rtl="0" algn="l">
              <a:spcBef>
                <a:spcPts val="0"/>
              </a:spcBef>
              <a:spcAft>
                <a:spcPts val="0"/>
              </a:spcAft>
              <a:buSzPts val="1500"/>
              <a:buChar char="●"/>
            </a:pPr>
            <a:r>
              <a:rPr b="1" lang="en" sz="1500"/>
              <a:t>Pupil-Involving</a:t>
            </a:r>
            <a:r>
              <a:rPr lang="en" sz="1500"/>
              <a:t> CN III palsy or </a:t>
            </a:r>
            <a:r>
              <a:rPr b="1" lang="en" sz="1500"/>
              <a:t>INcomplete</a:t>
            </a:r>
            <a:r>
              <a:rPr lang="en" sz="1500"/>
              <a:t> CN III </a:t>
            </a:r>
            <a:r>
              <a:rPr b="1" lang="en" sz="1500"/>
              <a:t>pupil-sparing </a:t>
            </a:r>
            <a:r>
              <a:rPr lang="en" sz="1500"/>
              <a:t>palsy </a:t>
            </a:r>
            <a:endParaRPr sz="1500"/>
          </a:p>
          <a:p>
            <a:pPr indent="-311150" lvl="1" marL="914400" rtl="0" algn="l">
              <a:spcBef>
                <a:spcPts val="0"/>
              </a:spcBef>
              <a:spcAft>
                <a:spcPts val="0"/>
              </a:spcAft>
              <a:buSzPts val="1300"/>
              <a:buChar char="○"/>
            </a:pPr>
            <a:r>
              <a:rPr lang="en" sz="1300"/>
              <a:t>MRA Head*</a:t>
            </a:r>
            <a:endParaRPr sz="1300"/>
          </a:p>
          <a:p>
            <a:pPr indent="-311150" lvl="1" marL="914400" rtl="0" algn="l">
              <a:spcBef>
                <a:spcPts val="0"/>
              </a:spcBef>
              <a:spcAft>
                <a:spcPts val="0"/>
              </a:spcAft>
              <a:buSzPts val="1300"/>
              <a:buChar char="○"/>
            </a:pPr>
            <a:r>
              <a:rPr lang="en" sz="1300"/>
              <a:t>MRI Brain/Orbit WWO </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III: Sample Case </a:t>
            </a:r>
            <a:endParaRPr/>
          </a:p>
        </p:txBody>
      </p:sp>
      <p:sp>
        <p:nvSpPr>
          <p:cNvPr id="250" name="Google Shape;250;p3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61 yo presenting with LUL drooping and binocular diplopia x 10 days </a:t>
            </a:r>
            <a:endParaRPr sz="1700"/>
          </a:p>
          <a:p>
            <a:pPr indent="-336550" lvl="0" marL="457200" rtl="0" algn="l">
              <a:spcBef>
                <a:spcPts val="0"/>
              </a:spcBef>
              <a:spcAft>
                <a:spcPts val="0"/>
              </a:spcAft>
              <a:buSzPts val="1700"/>
              <a:buChar char="●"/>
            </a:pPr>
            <a:r>
              <a:rPr lang="en" sz="1700"/>
              <a:t>Gradually worsening </a:t>
            </a:r>
            <a:endParaRPr sz="1700"/>
          </a:p>
          <a:p>
            <a:pPr indent="-336550" lvl="0" marL="457200" rtl="0" algn="l">
              <a:spcBef>
                <a:spcPts val="0"/>
              </a:spcBef>
              <a:spcAft>
                <a:spcPts val="0"/>
              </a:spcAft>
              <a:buSzPts val="1700"/>
              <a:buChar char="●"/>
            </a:pPr>
            <a:r>
              <a:rPr lang="en" sz="1700"/>
              <a:t>Painful </a:t>
            </a:r>
            <a:endParaRPr sz="1700"/>
          </a:p>
          <a:p>
            <a:pPr indent="-336550" lvl="0" marL="457200" rtl="0" algn="l">
              <a:spcBef>
                <a:spcPts val="0"/>
              </a:spcBef>
              <a:spcAft>
                <a:spcPts val="0"/>
              </a:spcAft>
              <a:buSzPts val="1700"/>
              <a:buChar char="●"/>
            </a:pPr>
            <a:r>
              <a:rPr lang="en" sz="1700"/>
              <a:t>PMHx: DM (last A1c 8.2), HTN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4"/>
          <p:cNvSpPr txBox="1"/>
          <p:nvPr>
            <p:ph type="ctrTitle"/>
          </p:nvPr>
        </p:nvSpPr>
        <p:spPr>
          <a:xfrm>
            <a:off x="899575" y="1841500"/>
            <a:ext cx="7577700" cy="1428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 have no financial disclosures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819150" y="4966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III palsy: Sample Case </a:t>
            </a:r>
            <a:endParaRPr/>
          </a:p>
        </p:txBody>
      </p:sp>
      <p:sp>
        <p:nvSpPr>
          <p:cNvPr id="256" name="Google Shape;256;p32"/>
          <p:cNvSpPr txBox="1"/>
          <p:nvPr/>
        </p:nvSpPr>
        <p:spPr>
          <a:xfrm>
            <a:off x="1550209" y="1253332"/>
            <a:ext cx="538200" cy="1131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200"/>
              <a:buFont typeface="Arial"/>
              <a:buNone/>
            </a:pPr>
            <a:r>
              <a:rPr i="0" lang="en" sz="6900" u="none" cap="none" strike="noStrike">
                <a:solidFill>
                  <a:srgbClr val="8DA9DB"/>
                </a:solidFill>
                <a:latin typeface="Average"/>
                <a:ea typeface="Average"/>
                <a:cs typeface="Average"/>
                <a:sym typeface="Average"/>
              </a:rPr>
              <a:t>&lt;</a:t>
            </a:r>
            <a:endParaRPr i="0" sz="800" u="none" cap="none" strike="noStrike">
              <a:solidFill>
                <a:srgbClr val="000000"/>
              </a:solidFill>
              <a:latin typeface="Average"/>
              <a:ea typeface="Average"/>
              <a:cs typeface="Average"/>
              <a:sym typeface="Average"/>
            </a:endParaRPr>
          </a:p>
        </p:txBody>
      </p:sp>
      <p:sp>
        <p:nvSpPr>
          <p:cNvPr id="257" name="Google Shape;257;p32"/>
          <p:cNvSpPr txBox="1"/>
          <p:nvPr/>
        </p:nvSpPr>
        <p:spPr>
          <a:xfrm>
            <a:off x="906950" y="1665825"/>
            <a:ext cx="9189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Pupils </a:t>
            </a:r>
            <a:endParaRPr>
              <a:latin typeface="Calibri"/>
              <a:ea typeface="Calibri"/>
              <a:cs typeface="Calibri"/>
              <a:sym typeface="Calibri"/>
            </a:endParaRPr>
          </a:p>
        </p:txBody>
      </p:sp>
      <p:sp>
        <p:nvSpPr>
          <p:cNvPr id="258" name="Google Shape;258;p32"/>
          <p:cNvSpPr txBox="1"/>
          <p:nvPr/>
        </p:nvSpPr>
        <p:spPr>
          <a:xfrm>
            <a:off x="2088400" y="1359525"/>
            <a:ext cx="9189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5 → 3</a:t>
            </a:r>
            <a:endParaRPr>
              <a:latin typeface="Calibri"/>
              <a:ea typeface="Calibri"/>
              <a:cs typeface="Calibri"/>
              <a:sym typeface="Calibri"/>
            </a:endParaRPr>
          </a:p>
        </p:txBody>
      </p:sp>
      <p:sp>
        <p:nvSpPr>
          <p:cNvPr id="259" name="Google Shape;259;p32"/>
          <p:cNvSpPr txBox="1"/>
          <p:nvPr/>
        </p:nvSpPr>
        <p:spPr>
          <a:xfrm>
            <a:off x="2088400" y="1853313"/>
            <a:ext cx="9189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7 → 7</a:t>
            </a:r>
            <a:endParaRPr>
              <a:latin typeface="Calibri"/>
              <a:ea typeface="Calibri"/>
              <a:cs typeface="Calibri"/>
              <a:sym typeface="Calibri"/>
            </a:endParaRPr>
          </a:p>
        </p:txBody>
      </p:sp>
      <p:grpSp>
        <p:nvGrpSpPr>
          <p:cNvPr id="260" name="Google Shape;260;p32"/>
          <p:cNvGrpSpPr/>
          <p:nvPr/>
        </p:nvGrpSpPr>
        <p:grpSpPr>
          <a:xfrm>
            <a:off x="3853153" y="1217946"/>
            <a:ext cx="4402189" cy="1897876"/>
            <a:chOff x="3389800" y="2497039"/>
            <a:chExt cx="4676712" cy="1980461"/>
          </a:xfrm>
        </p:grpSpPr>
        <p:grpSp>
          <p:nvGrpSpPr>
            <p:cNvPr id="261" name="Google Shape;261;p32"/>
            <p:cNvGrpSpPr/>
            <p:nvPr/>
          </p:nvGrpSpPr>
          <p:grpSpPr>
            <a:xfrm>
              <a:off x="3827531" y="2497039"/>
              <a:ext cx="1987342" cy="1980455"/>
              <a:chOff x="551261" y="1434639"/>
              <a:chExt cx="2536170" cy="2629738"/>
            </a:xfrm>
          </p:grpSpPr>
          <p:grpSp>
            <p:nvGrpSpPr>
              <p:cNvPr id="262" name="Google Shape;262;p32"/>
              <p:cNvGrpSpPr/>
              <p:nvPr/>
            </p:nvGrpSpPr>
            <p:grpSpPr>
              <a:xfrm>
                <a:off x="551261" y="1434639"/>
                <a:ext cx="1832400" cy="2629738"/>
                <a:chOff x="551261" y="1434639"/>
                <a:chExt cx="1832400" cy="2629738"/>
              </a:xfrm>
            </p:grpSpPr>
            <p:grpSp>
              <p:nvGrpSpPr>
                <p:cNvPr id="263" name="Google Shape;263;p32"/>
                <p:cNvGrpSpPr/>
                <p:nvPr/>
              </p:nvGrpSpPr>
              <p:grpSpPr>
                <a:xfrm>
                  <a:off x="551261" y="1434639"/>
                  <a:ext cx="1832400" cy="1308321"/>
                  <a:chOff x="551261" y="1434639"/>
                  <a:chExt cx="1832400" cy="1308321"/>
                </a:xfrm>
              </p:grpSpPr>
              <p:cxnSp>
                <p:nvCxnSpPr>
                  <p:cNvPr id="264" name="Google Shape;264;p32"/>
                  <p:cNvCxnSpPr/>
                  <p:nvPr/>
                </p:nvCxnSpPr>
                <p:spPr>
                  <a:xfrm flipH="1" rot="-10739764">
                    <a:off x="551420" y="2691807"/>
                    <a:ext cx="1832081" cy="35105"/>
                  </a:xfrm>
                  <a:prstGeom prst="straightConnector1">
                    <a:avLst/>
                  </a:prstGeom>
                  <a:noFill/>
                  <a:ln cap="flat" cmpd="sng" w="28575">
                    <a:solidFill>
                      <a:srgbClr val="E0E0E0"/>
                    </a:solidFill>
                    <a:prstDash val="solid"/>
                    <a:miter lim="800000"/>
                    <a:headEnd len="sm" w="sm" type="none"/>
                    <a:tailEnd len="sm" w="sm" type="none"/>
                  </a:ln>
                </p:spPr>
              </p:cxnSp>
              <p:sp>
                <p:nvSpPr>
                  <p:cNvPr id="265" name="Google Shape;265;p32"/>
                  <p:cNvSpPr txBox="1"/>
                  <p:nvPr/>
                </p:nvSpPr>
                <p:spPr>
                  <a:xfrm>
                    <a:off x="1085742" y="1434639"/>
                    <a:ext cx="739500" cy="61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700" u="none" cap="none" strike="noStrike">
                        <a:solidFill>
                          <a:schemeClr val="dk2"/>
                        </a:solidFill>
                        <a:latin typeface="Calibri"/>
                        <a:ea typeface="Calibri"/>
                        <a:cs typeface="Calibri"/>
                        <a:sym typeface="Calibri"/>
                      </a:rPr>
                      <a:t>100</a:t>
                    </a:r>
                    <a:endParaRPr b="0" i="0" sz="1700" u="none" cap="none" strike="noStrike">
                      <a:solidFill>
                        <a:schemeClr val="dk2"/>
                      </a:solidFill>
                      <a:latin typeface="Calibri"/>
                      <a:ea typeface="Calibri"/>
                      <a:cs typeface="Calibri"/>
                      <a:sym typeface="Calibri"/>
                    </a:endParaRPr>
                  </a:p>
                </p:txBody>
              </p:sp>
            </p:grpSp>
            <p:sp>
              <p:nvSpPr>
                <p:cNvPr id="266" name="Google Shape;266;p32"/>
                <p:cNvSpPr txBox="1"/>
                <p:nvPr/>
              </p:nvSpPr>
              <p:spPr>
                <a:xfrm>
                  <a:off x="1119081" y="3467376"/>
                  <a:ext cx="739500" cy="59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600" u="none" cap="none" strike="noStrike">
                      <a:solidFill>
                        <a:schemeClr val="dk2"/>
                      </a:solidFill>
                      <a:latin typeface="Calibri"/>
                      <a:ea typeface="Calibri"/>
                      <a:cs typeface="Calibri"/>
                      <a:sym typeface="Calibri"/>
                    </a:rPr>
                    <a:t>100</a:t>
                  </a:r>
                  <a:endParaRPr b="0" i="0" sz="1600" u="none" cap="none" strike="noStrike">
                    <a:solidFill>
                      <a:schemeClr val="dk2"/>
                    </a:solidFill>
                    <a:latin typeface="Calibri"/>
                    <a:ea typeface="Calibri"/>
                    <a:cs typeface="Calibri"/>
                    <a:sym typeface="Calibri"/>
                  </a:endParaRPr>
                </a:p>
              </p:txBody>
            </p:sp>
          </p:grpSp>
          <p:sp>
            <p:nvSpPr>
              <p:cNvPr id="267" name="Google Shape;267;p32"/>
              <p:cNvSpPr txBox="1"/>
              <p:nvPr/>
            </p:nvSpPr>
            <p:spPr>
              <a:xfrm>
                <a:off x="2347930" y="2433443"/>
                <a:ext cx="739500" cy="59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600" u="none" cap="none" strike="noStrike">
                    <a:solidFill>
                      <a:schemeClr val="dk2"/>
                    </a:solidFill>
                    <a:latin typeface="Calibri"/>
                    <a:ea typeface="Calibri"/>
                    <a:cs typeface="Calibri"/>
                    <a:sym typeface="Calibri"/>
                  </a:rPr>
                  <a:t>100</a:t>
                </a:r>
                <a:endParaRPr b="0" i="0" sz="1600" u="none" cap="none" strike="noStrike">
                  <a:solidFill>
                    <a:schemeClr val="dk2"/>
                  </a:solidFill>
                  <a:latin typeface="Calibri"/>
                  <a:ea typeface="Calibri"/>
                  <a:cs typeface="Calibri"/>
                  <a:sym typeface="Calibri"/>
                </a:endParaRPr>
              </a:p>
            </p:txBody>
          </p:sp>
        </p:grpSp>
        <p:cxnSp>
          <p:nvCxnSpPr>
            <p:cNvPr id="268" name="Google Shape;268;p32"/>
            <p:cNvCxnSpPr/>
            <p:nvPr/>
          </p:nvCxnSpPr>
          <p:spPr>
            <a:xfrm>
              <a:off x="4498848" y="2874264"/>
              <a:ext cx="32700" cy="1234500"/>
            </a:xfrm>
            <a:prstGeom prst="straightConnector1">
              <a:avLst/>
            </a:prstGeom>
            <a:noFill/>
            <a:ln cap="flat" cmpd="sng" w="28575">
              <a:solidFill>
                <a:srgbClr val="CACACA"/>
              </a:solidFill>
              <a:prstDash val="solid"/>
              <a:round/>
              <a:headEnd len="med" w="med" type="none"/>
              <a:tailEnd len="med" w="med" type="none"/>
            </a:ln>
          </p:spPr>
        </p:cxnSp>
        <p:sp>
          <p:nvSpPr>
            <p:cNvPr id="269" name="Google Shape;269;p32"/>
            <p:cNvSpPr txBox="1"/>
            <p:nvPr/>
          </p:nvSpPr>
          <p:spPr>
            <a:xfrm>
              <a:off x="3389800" y="3262450"/>
              <a:ext cx="527400" cy="44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600" u="none" cap="none" strike="noStrike">
                  <a:solidFill>
                    <a:schemeClr val="dk2"/>
                  </a:solidFill>
                  <a:latin typeface="Calibri"/>
                  <a:ea typeface="Calibri"/>
                  <a:cs typeface="Calibri"/>
                  <a:sym typeface="Calibri"/>
                </a:rPr>
                <a:t>100</a:t>
              </a:r>
              <a:endParaRPr b="0" i="0" sz="1600" u="none" cap="none" strike="noStrike">
                <a:solidFill>
                  <a:schemeClr val="dk2"/>
                </a:solidFill>
                <a:latin typeface="Calibri"/>
                <a:ea typeface="Calibri"/>
                <a:cs typeface="Calibri"/>
                <a:sym typeface="Calibri"/>
              </a:endParaRPr>
            </a:p>
          </p:txBody>
        </p:sp>
        <p:grpSp>
          <p:nvGrpSpPr>
            <p:cNvPr id="270" name="Google Shape;270;p32"/>
            <p:cNvGrpSpPr/>
            <p:nvPr/>
          </p:nvGrpSpPr>
          <p:grpSpPr>
            <a:xfrm>
              <a:off x="5864850" y="2505113"/>
              <a:ext cx="2201662" cy="1972388"/>
              <a:chOff x="3768550" y="2657588"/>
              <a:chExt cx="2201662" cy="1972388"/>
            </a:xfrm>
          </p:grpSpPr>
          <p:grpSp>
            <p:nvGrpSpPr>
              <p:cNvPr id="271" name="Google Shape;271;p32"/>
              <p:cNvGrpSpPr/>
              <p:nvPr/>
            </p:nvGrpSpPr>
            <p:grpSpPr>
              <a:xfrm>
                <a:off x="3989681" y="2657588"/>
                <a:ext cx="1980531" cy="1972388"/>
                <a:chOff x="551261" y="1445458"/>
                <a:chExt cx="2527477" cy="2619026"/>
              </a:xfrm>
            </p:grpSpPr>
            <p:grpSp>
              <p:nvGrpSpPr>
                <p:cNvPr id="272" name="Google Shape;272;p32"/>
                <p:cNvGrpSpPr/>
                <p:nvPr/>
              </p:nvGrpSpPr>
              <p:grpSpPr>
                <a:xfrm>
                  <a:off x="551261" y="1445458"/>
                  <a:ext cx="1832400" cy="2619026"/>
                  <a:chOff x="551261" y="1445458"/>
                  <a:chExt cx="1832400" cy="2619026"/>
                </a:xfrm>
              </p:grpSpPr>
              <p:grpSp>
                <p:nvGrpSpPr>
                  <p:cNvPr id="273" name="Google Shape;273;p32"/>
                  <p:cNvGrpSpPr/>
                  <p:nvPr/>
                </p:nvGrpSpPr>
                <p:grpSpPr>
                  <a:xfrm>
                    <a:off x="551261" y="1445458"/>
                    <a:ext cx="1832400" cy="1297502"/>
                    <a:chOff x="551261" y="1445458"/>
                    <a:chExt cx="1832400" cy="1297502"/>
                  </a:xfrm>
                </p:grpSpPr>
                <p:cxnSp>
                  <p:nvCxnSpPr>
                    <p:cNvPr id="274" name="Google Shape;274;p32"/>
                    <p:cNvCxnSpPr/>
                    <p:nvPr/>
                  </p:nvCxnSpPr>
                  <p:spPr>
                    <a:xfrm flipH="1" rot="-10739764">
                      <a:off x="551420" y="2691807"/>
                      <a:ext cx="1832081" cy="35105"/>
                    </a:xfrm>
                    <a:prstGeom prst="straightConnector1">
                      <a:avLst/>
                    </a:prstGeom>
                    <a:noFill/>
                    <a:ln cap="flat" cmpd="sng" w="28575">
                      <a:solidFill>
                        <a:srgbClr val="CACACA"/>
                      </a:solidFill>
                      <a:prstDash val="solid"/>
                      <a:miter lim="800000"/>
                      <a:headEnd len="sm" w="sm" type="none"/>
                      <a:tailEnd len="sm" w="sm" type="none"/>
                    </a:ln>
                  </p:spPr>
                </p:cxnSp>
                <p:sp>
                  <p:nvSpPr>
                    <p:cNvPr id="275" name="Google Shape;275;p32"/>
                    <p:cNvSpPr txBox="1"/>
                    <p:nvPr/>
                  </p:nvSpPr>
                  <p:spPr>
                    <a:xfrm>
                      <a:off x="1203276" y="1445458"/>
                      <a:ext cx="364800" cy="59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 sz="1600">
                          <a:solidFill>
                            <a:srgbClr val="FFD966"/>
                          </a:solidFill>
                          <a:latin typeface="Calibri"/>
                          <a:ea typeface="Calibri"/>
                          <a:cs typeface="Calibri"/>
                          <a:sym typeface="Calibri"/>
                        </a:rPr>
                        <a:t>0</a:t>
                      </a:r>
                      <a:endParaRPr b="1" i="0" sz="1600" u="none" cap="none" strike="noStrike">
                        <a:solidFill>
                          <a:srgbClr val="FFD966"/>
                        </a:solidFill>
                        <a:latin typeface="Calibri"/>
                        <a:ea typeface="Calibri"/>
                        <a:cs typeface="Calibri"/>
                        <a:sym typeface="Calibri"/>
                      </a:endParaRPr>
                    </a:p>
                  </p:txBody>
                </p:sp>
              </p:grpSp>
              <p:sp>
                <p:nvSpPr>
                  <p:cNvPr id="276" name="Google Shape;276;p32"/>
                  <p:cNvSpPr txBox="1"/>
                  <p:nvPr/>
                </p:nvSpPr>
                <p:spPr>
                  <a:xfrm>
                    <a:off x="1246187" y="3467484"/>
                    <a:ext cx="364800" cy="59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 sz="1600">
                        <a:solidFill>
                          <a:srgbClr val="FFD966"/>
                        </a:solidFill>
                        <a:latin typeface="Calibri"/>
                        <a:ea typeface="Calibri"/>
                        <a:cs typeface="Calibri"/>
                        <a:sym typeface="Calibri"/>
                      </a:rPr>
                      <a:t>0</a:t>
                    </a:r>
                    <a:endParaRPr b="1" i="0" sz="1600" u="none" cap="none" strike="noStrike">
                      <a:solidFill>
                        <a:srgbClr val="FFD966"/>
                      </a:solidFill>
                      <a:latin typeface="Calibri"/>
                      <a:ea typeface="Calibri"/>
                      <a:cs typeface="Calibri"/>
                      <a:sym typeface="Calibri"/>
                    </a:endParaRPr>
                  </a:p>
                </p:txBody>
              </p:sp>
            </p:grpSp>
            <p:sp>
              <p:nvSpPr>
                <p:cNvPr id="277" name="Google Shape;277;p32"/>
                <p:cNvSpPr txBox="1"/>
                <p:nvPr/>
              </p:nvSpPr>
              <p:spPr>
                <a:xfrm>
                  <a:off x="2339238" y="2433546"/>
                  <a:ext cx="739500" cy="59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600" u="none" cap="none" strike="noStrike">
                      <a:solidFill>
                        <a:schemeClr val="dk2"/>
                      </a:solidFill>
                      <a:latin typeface="Calibri"/>
                      <a:ea typeface="Calibri"/>
                      <a:cs typeface="Calibri"/>
                      <a:sym typeface="Calibri"/>
                    </a:rPr>
                    <a:t>100</a:t>
                  </a:r>
                  <a:endParaRPr b="0" i="0" sz="1600" u="none" cap="none" strike="noStrike">
                    <a:solidFill>
                      <a:schemeClr val="dk2"/>
                    </a:solidFill>
                    <a:latin typeface="Calibri"/>
                    <a:ea typeface="Calibri"/>
                    <a:cs typeface="Calibri"/>
                    <a:sym typeface="Calibri"/>
                  </a:endParaRPr>
                </a:p>
              </p:txBody>
            </p:sp>
          </p:grpSp>
          <p:cxnSp>
            <p:nvCxnSpPr>
              <p:cNvPr id="278" name="Google Shape;278;p32"/>
              <p:cNvCxnSpPr/>
              <p:nvPr/>
            </p:nvCxnSpPr>
            <p:spPr>
              <a:xfrm>
                <a:off x="4655848" y="3026739"/>
                <a:ext cx="32700" cy="1234500"/>
              </a:xfrm>
              <a:prstGeom prst="straightConnector1">
                <a:avLst/>
              </a:prstGeom>
              <a:noFill/>
              <a:ln cap="flat" cmpd="sng" w="28575">
                <a:solidFill>
                  <a:srgbClr val="CACACA"/>
                </a:solidFill>
                <a:prstDash val="solid"/>
                <a:round/>
                <a:headEnd len="med" w="med" type="none"/>
                <a:tailEnd len="med" w="med" type="none"/>
              </a:ln>
            </p:spPr>
          </p:cxnSp>
          <p:sp>
            <p:nvSpPr>
              <p:cNvPr id="279" name="Google Shape;279;p32"/>
              <p:cNvSpPr txBox="1"/>
              <p:nvPr/>
            </p:nvSpPr>
            <p:spPr>
              <a:xfrm>
                <a:off x="3768550" y="3401638"/>
                <a:ext cx="357300" cy="44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lang="en" sz="1600">
                    <a:solidFill>
                      <a:srgbClr val="FFD966"/>
                    </a:solidFill>
                    <a:latin typeface="Calibri"/>
                    <a:ea typeface="Calibri"/>
                    <a:cs typeface="Calibri"/>
                    <a:sym typeface="Calibri"/>
                  </a:rPr>
                  <a:t>0</a:t>
                </a:r>
                <a:endParaRPr b="1" i="0" sz="1600" u="none" cap="none" strike="noStrike">
                  <a:solidFill>
                    <a:srgbClr val="FFD966"/>
                  </a:solidFill>
                  <a:latin typeface="Calibri"/>
                  <a:ea typeface="Calibri"/>
                  <a:cs typeface="Calibri"/>
                  <a:sym typeface="Calibri"/>
                </a:endParaRPr>
              </a:p>
            </p:txBody>
          </p:sp>
        </p:grpSp>
      </p:grpSp>
      <p:pic>
        <p:nvPicPr>
          <p:cNvPr id="280" name="Google Shape;280;p32"/>
          <p:cNvPicPr preferRelativeResize="0"/>
          <p:nvPr/>
        </p:nvPicPr>
        <p:blipFill rotWithShape="1">
          <a:blip r:embed="rId3">
            <a:alphaModFix/>
          </a:blip>
          <a:srcRect b="16770" l="0" r="0" t="4421"/>
          <a:stretch/>
        </p:blipFill>
        <p:spPr>
          <a:xfrm>
            <a:off x="2310513" y="3417400"/>
            <a:ext cx="4097625" cy="113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1 </a:t>
            </a:r>
            <a:endParaRPr/>
          </a:p>
        </p:txBody>
      </p:sp>
      <p:sp>
        <p:nvSpPr>
          <p:cNvPr id="286" name="Google Shape;286;p3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MRI/MRA Head: </a:t>
            </a:r>
            <a:endParaRPr sz="1900"/>
          </a:p>
          <a:p>
            <a:pPr indent="-349250" lvl="1" marL="914400" rtl="0" algn="l">
              <a:spcBef>
                <a:spcPts val="0"/>
              </a:spcBef>
              <a:spcAft>
                <a:spcPts val="0"/>
              </a:spcAft>
              <a:buSzPts val="1900"/>
              <a:buChar char="○"/>
            </a:pPr>
            <a:r>
              <a:rPr lang="en" sz="1900"/>
              <a:t>No definitive intracranial aneurysm/stenosis present </a:t>
            </a:r>
            <a:endParaRPr sz="1900"/>
          </a:p>
          <a:p>
            <a:pPr indent="-349250" lvl="1" marL="914400" rtl="0" algn="l">
              <a:spcBef>
                <a:spcPts val="0"/>
              </a:spcBef>
              <a:spcAft>
                <a:spcPts val="0"/>
              </a:spcAft>
              <a:buSzPts val="1900"/>
              <a:buChar char="○"/>
            </a:pPr>
            <a:r>
              <a:rPr lang="en" sz="1900"/>
              <a:t>Mildly motion degraded </a:t>
            </a:r>
            <a:endParaRPr sz="1900"/>
          </a:p>
          <a:p>
            <a:pPr indent="-349250" lvl="0" marL="457200" rtl="0" algn="l">
              <a:spcBef>
                <a:spcPts val="0"/>
              </a:spcBef>
              <a:spcAft>
                <a:spcPts val="0"/>
              </a:spcAft>
              <a:buSzPts val="1900"/>
              <a:buChar char="●"/>
            </a:pPr>
            <a:r>
              <a:rPr lang="en" sz="1900"/>
              <a:t>GCA labs: wnl </a:t>
            </a:r>
            <a:endParaRPr sz="1900"/>
          </a:p>
          <a:p>
            <a:pPr indent="-349250" lvl="0" marL="457200" rtl="0" algn="l">
              <a:spcBef>
                <a:spcPts val="0"/>
              </a:spcBef>
              <a:spcAft>
                <a:spcPts val="0"/>
              </a:spcAft>
              <a:buSzPts val="1900"/>
              <a:buChar char="●"/>
            </a:pPr>
            <a:r>
              <a:rPr lang="en" sz="1900"/>
              <a:t>Could this be microvascular CN III palsy?</a:t>
            </a:r>
            <a:endParaRPr sz="1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1 </a:t>
            </a:r>
            <a:endParaRPr/>
          </a:p>
        </p:txBody>
      </p:sp>
      <p:sp>
        <p:nvSpPr>
          <p:cNvPr id="292" name="Google Shape;292;p34"/>
          <p:cNvSpPr txBox="1"/>
          <p:nvPr>
            <p:ph idx="1" type="body"/>
          </p:nvPr>
        </p:nvSpPr>
        <p:spPr>
          <a:xfrm>
            <a:off x="819150" y="1800200"/>
            <a:ext cx="7505700" cy="24480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Mild Anisocoria (&lt;2mm) in up to 38% of microvascular cases </a:t>
            </a:r>
            <a:endParaRPr sz="1900"/>
          </a:p>
          <a:p>
            <a:pPr indent="-349250" lvl="0" marL="457200" rtl="0" algn="l">
              <a:spcBef>
                <a:spcPts val="0"/>
              </a:spcBef>
              <a:spcAft>
                <a:spcPts val="0"/>
              </a:spcAft>
              <a:buSzPts val="1900"/>
              <a:buChar char="●"/>
            </a:pPr>
            <a:r>
              <a:rPr b="1" lang="en" sz="1900"/>
              <a:t>Rarely</a:t>
            </a:r>
            <a:r>
              <a:rPr lang="en" sz="1900"/>
              <a:t> dilated and fixed if microvascular </a:t>
            </a:r>
            <a:endParaRPr sz="1900"/>
          </a:p>
          <a:p>
            <a:pPr indent="-349250" lvl="0" marL="457200" rtl="0" algn="l">
              <a:spcBef>
                <a:spcPts val="0"/>
              </a:spcBef>
              <a:spcAft>
                <a:spcPts val="0"/>
              </a:spcAft>
              <a:buSzPts val="1900"/>
              <a:buChar char="●"/>
            </a:pPr>
            <a:r>
              <a:rPr lang="en" sz="1900"/>
              <a:t>Neuroimaging </a:t>
            </a:r>
            <a:endParaRPr sz="1900"/>
          </a:p>
          <a:p>
            <a:pPr indent="-336550" lvl="1" marL="914400" rtl="0" algn="l">
              <a:spcBef>
                <a:spcPts val="0"/>
              </a:spcBef>
              <a:spcAft>
                <a:spcPts val="0"/>
              </a:spcAft>
              <a:buSzPts val="1700"/>
              <a:buChar char="○"/>
            </a:pPr>
            <a:r>
              <a:rPr lang="en" sz="1700"/>
              <a:t>CT/CTA: 95% sensitive for &gt; 5mm aneurysm </a:t>
            </a:r>
            <a:endParaRPr sz="1700"/>
          </a:p>
          <a:p>
            <a:pPr indent="-336550" lvl="1" marL="914400" rtl="0" algn="l">
              <a:spcBef>
                <a:spcPts val="0"/>
              </a:spcBef>
              <a:spcAft>
                <a:spcPts val="0"/>
              </a:spcAft>
              <a:buSzPts val="1700"/>
              <a:buChar char="○"/>
            </a:pPr>
            <a:r>
              <a:rPr lang="en" sz="1700"/>
              <a:t>MRI/MRA: 95% sensitive for &gt; 5mm aneurysm</a:t>
            </a:r>
            <a:endParaRPr sz="1700"/>
          </a:p>
          <a:p>
            <a:pPr indent="-336550" lvl="2" marL="1371600" rtl="0" algn="l">
              <a:spcBef>
                <a:spcPts val="0"/>
              </a:spcBef>
              <a:spcAft>
                <a:spcPts val="0"/>
              </a:spcAft>
              <a:buSzPts val="1700"/>
              <a:buChar char="■"/>
            </a:pPr>
            <a:r>
              <a:rPr lang="en" sz="1700"/>
              <a:t>~54% sensitivity for &lt;5mm aneurysm </a:t>
            </a:r>
            <a:endParaRPr sz="1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1 </a:t>
            </a:r>
            <a:endParaRPr/>
          </a:p>
        </p:txBody>
      </p:sp>
      <p:sp>
        <p:nvSpPr>
          <p:cNvPr id="298" name="Google Shape;298;p3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CTA Head: </a:t>
            </a:r>
            <a:r>
              <a:rPr b="1" lang="en" sz="2000"/>
              <a:t>focal outpouching of L PCoA </a:t>
            </a:r>
            <a:r>
              <a:rPr lang="en" sz="2000"/>
              <a:t> projecting posterolaterally approximately 9mm from base to apex and 5mm in transverse diameter </a:t>
            </a:r>
            <a:endParaRPr sz="2000"/>
          </a:p>
          <a:p>
            <a:pPr indent="-355600" lvl="1" marL="914400" rtl="0" algn="l">
              <a:spcBef>
                <a:spcPts val="0"/>
              </a:spcBef>
              <a:spcAft>
                <a:spcPts val="0"/>
              </a:spcAft>
              <a:buSzPts val="2000"/>
              <a:buChar char="○"/>
            </a:pPr>
            <a:r>
              <a:rPr lang="en" sz="2000"/>
              <a:t>Admitted to Neurosurgery </a:t>
            </a:r>
            <a:endParaRPr sz="2000"/>
          </a:p>
          <a:p>
            <a:pPr indent="-355600" lvl="1" marL="914400" rtl="0" algn="l">
              <a:spcBef>
                <a:spcPts val="0"/>
              </a:spcBef>
              <a:spcAft>
                <a:spcPts val="0"/>
              </a:spcAft>
              <a:buSzPts val="2000"/>
              <a:buChar char="○"/>
            </a:pPr>
            <a:r>
              <a:rPr lang="en" sz="2000"/>
              <a:t>Pipeline flow diversion of L PCoA aneurysm </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6"/>
          <p:cNvSpPr txBox="1"/>
          <p:nvPr>
            <p:ph type="title"/>
          </p:nvPr>
        </p:nvSpPr>
        <p:spPr>
          <a:xfrm>
            <a:off x="819150" y="6445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CN VI Palsy</a:t>
            </a:r>
            <a:endParaRPr/>
          </a:p>
        </p:txBody>
      </p:sp>
      <p:sp>
        <p:nvSpPr>
          <p:cNvPr id="304" name="Google Shape;304;p36"/>
          <p:cNvSpPr txBox="1"/>
          <p:nvPr>
            <p:ph idx="1" type="body"/>
          </p:nvPr>
        </p:nvSpPr>
        <p:spPr>
          <a:xfrm>
            <a:off x="759600" y="1453300"/>
            <a:ext cx="7624800" cy="3009300"/>
          </a:xfrm>
          <a:prstGeom prst="rect">
            <a:avLst/>
          </a:prstGeom>
          <a:noFill/>
          <a:ln>
            <a:noFill/>
          </a:ln>
        </p:spPr>
        <p:txBody>
          <a:bodyPr anchorCtr="0" anchor="t" bIns="91425" lIns="91425" spcFirstLastPara="1" rIns="91425" wrap="square" tIns="91425">
            <a:normAutofit fontScale="92500" lnSpcReduction="20000"/>
          </a:bodyPr>
          <a:lstStyle/>
          <a:p>
            <a:pPr indent="-316706" lvl="0" marL="457200" rtl="0" algn="l">
              <a:lnSpc>
                <a:spcPct val="200000"/>
              </a:lnSpc>
              <a:spcBef>
                <a:spcPts val="0"/>
              </a:spcBef>
              <a:spcAft>
                <a:spcPts val="0"/>
              </a:spcAft>
              <a:buSzPct val="100000"/>
              <a:buChar char="●"/>
            </a:pPr>
            <a:r>
              <a:rPr lang="en" sz="1500"/>
              <a:t>Supplies a single muscle: Superior oblique (SO4) </a:t>
            </a:r>
            <a:endParaRPr sz="1500"/>
          </a:p>
          <a:p>
            <a:pPr indent="-316706" lvl="0" marL="457200" rtl="0" algn="l">
              <a:lnSpc>
                <a:spcPct val="200000"/>
              </a:lnSpc>
              <a:spcBef>
                <a:spcPts val="0"/>
              </a:spcBef>
              <a:spcAft>
                <a:spcPts val="0"/>
              </a:spcAft>
              <a:buSzPct val="100000"/>
              <a:buChar char="●"/>
            </a:pPr>
            <a:r>
              <a:rPr lang="en" sz="1500"/>
              <a:t>Annual Incidence: ~5.73 per 100, 000</a:t>
            </a:r>
            <a:endParaRPr sz="1500"/>
          </a:p>
          <a:p>
            <a:pPr indent="-316706" lvl="0" marL="457200" rtl="0" algn="l">
              <a:lnSpc>
                <a:spcPct val="200000"/>
              </a:lnSpc>
              <a:spcBef>
                <a:spcPts val="0"/>
              </a:spcBef>
              <a:spcAft>
                <a:spcPts val="0"/>
              </a:spcAft>
              <a:buSzPct val="100000"/>
              <a:buChar char="●"/>
            </a:pPr>
            <a:r>
              <a:rPr lang="en" sz="1500"/>
              <a:t>Male gender more common in several studies </a:t>
            </a:r>
            <a:endParaRPr sz="1500"/>
          </a:p>
          <a:p>
            <a:pPr indent="-304958" lvl="1" marL="914400" rtl="0" algn="l">
              <a:lnSpc>
                <a:spcPct val="200000"/>
              </a:lnSpc>
              <a:spcBef>
                <a:spcPts val="0"/>
              </a:spcBef>
              <a:spcAft>
                <a:spcPts val="0"/>
              </a:spcAft>
              <a:buSzPct val="100000"/>
              <a:buChar char="○"/>
            </a:pPr>
            <a:r>
              <a:rPr lang="en" sz="1300"/>
              <a:t>?higher trauma in males</a:t>
            </a:r>
            <a:endParaRPr sz="1500"/>
          </a:p>
          <a:p>
            <a:pPr indent="-316706" lvl="0" marL="457200" rtl="0" algn="l">
              <a:lnSpc>
                <a:spcPct val="200000"/>
              </a:lnSpc>
              <a:spcBef>
                <a:spcPts val="0"/>
              </a:spcBef>
              <a:spcAft>
                <a:spcPts val="0"/>
              </a:spcAft>
              <a:buSzPct val="115384"/>
              <a:buChar char="●"/>
            </a:pPr>
            <a:r>
              <a:rPr lang="en"/>
              <a:t>Etiology</a:t>
            </a:r>
            <a:endParaRPr/>
          </a:p>
          <a:p>
            <a:pPr indent="-305911" lvl="1" marL="914400" rtl="0" algn="l">
              <a:lnSpc>
                <a:spcPct val="200000"/>
              </a:lnSpc>
              <a:spcBef>
                <a:spcPts val="0"/>
              </a:spcBef>
              <a:spcAft>
                <a:spcPts val="0"/>
              </a:spcAft>
              <a:buSzPct val="100000"/>
              <a:buChar char="○"/>
            </a:pPr>
            <a:r>
              <a:rPr lang="en" sz="1316"/>
              <a:t>Idiopathic</a:t>
            </a:r>
            <a:r>
              <a:rPr lang="en" sz="1316"/>
              <a:t>(~49%)</a:t>
            </a:r>
            <a:r>
              <a:rPr lang="en" sz="1316"/>
              <a:t>: most congenital presenting later in life  </a:t>
            </a:r>
            <a:endParaRPr sz="1316"/>
          </a:p>
          <a:p>
            <a:pPr indent="-305911" lvl="1" marL="914400" rtl="0" algn="l">
              <a:lnSpc>
                <a:spcPct val="200000"/>
              </a:lnSpc>
              <a:spcBef>
                <a:spcPts val="0"/>
              </a:spcBef>
              <a:spcAft>
                <a:spcPts val="0"/>
              </a:spcAft>
              <a:buSzPct val="100000"/>
              <a:buChar char="○"/>
            </a:pPr>
            <a:r>
              <a:rPr lang="en" sz="1316"/>
              <a:t>Trauma (~18%) → long intracranial course make it more </a:t>
            </a:r>
            <a:r>
              <a:rPr lang="en" sz="1316"/>
              <a:t>vulnerable</a:t>
            </a:r>
            <a:r>
              <a:rPr lang="en" sz="1316"/>
              <a:t> to injurty </a:t>
            </a:r>
            <a:endParaRPr sz="1316"/>
          </a:p>
          <a:p>
            <a:pPr indent="-305911" lvl="1" marL="914400" rtl="0" algn="l">
              <a:lnSpc>
                <a:spcPct val="200000"/>
              </a:lnSpc>
              <a:spcBef>
                <a:spcPts val="0"/>
              </a:spcBef>
              <a:spcAft>
                <a:spcPts val="0"/>
              </a:spcAft>
              <a:buSzPct val="100000"/>
              <a:buChar char="○"/>
            </a:pPr>
            <a:r>
              <a:rPr lang="en" sz="1316"/>
              <a:t>Vascular (~23%)</a:t>
            </a:r>
            <a:endParaRPr sz="1316"/>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7"/>
          <p:cNvSpPr txBox="1"/>
          <p:nvPr>
            <p:ph type="title"/>
          </p:nvPr>
        </p:nvSpPr>
        <p:spPr>
          <a:xfrm>
            <a:off x="819150" y="4664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VI palsy </a:t>
            </a:r>
            <a:endParaRPr/>
          </a:p>
        </p:txBody>
      </p:sp>
      <p:sp>
        <p:nvSpPr>
          <p:cNvPr id="310" name="Google Shape;310;p37"/>
          <p:cNvSpPr txBox="1"/>
          <p:nvPr>
            <p:ph idx="1" type="body"/>
          </p:nvPr>
        </p:nvSpPr>
        <p:spPr>
          <a:xfrm>
            <a:off x="819150" y="1289750"/>
            <a:ext cx="7697700" cy="2939400"/>
          </a:xfrm>
          <a:prstGeom prst="rect">
            <a:avLst/>
          </a:prstGeom>
        </p:spPr>
        <p:txBody>
          <a:bodyPr anchorCtr="0" anchor="t" bIns="91425" lIns="91425" spcFirstLastPara="1" rIns="91425" wrap="square" tIns="91425">
            <a:noAutofit/>
          </a:bodyPr>
          <a:lstStyle/>
          <a:p>
            <a:pPr indent="-317500" lvl="0" marL="457200" rtl="0" algn="l">
              <a:lnSpc>
                <a:spcPct val="180000"/>
              </a:lnSpc>
              <a:spcBef>
                <a:spcPts val="0"/>
              </a:spcBef>
              <a:spcAft>
                <a:spcPts val="0"/>
              </a:spcAft>
              <a:buSzPts val="1400"/>
              <a:buChar char="●"/>
            </a:pPr>
            <a:r>
              <a:rPr lang="en" sz="1400"/>
              <a:t>SO → intorsion, depression, and abduction </a:t>
            </a:r>
            <a:endParaRPr sz="1200"/>
          </a:p>
          <a:p>
            <a:pPr indent="-317500" lvl="0" marL="457200" rtl="0" algn="l">
              <a:lnSpc>
                <a:spcPct val="180000"/>
              </a:lnSpc>
              <a:spcBef>
                <a:spcPts val="0"/>
              </a:spcBef>
              <a:spcAft>
                <a:spcPts val="0"/>
              </a:spcAft>
              <a:buSzPts val="1400"/>
              <a:buChar char="●"/>
            </a:pPr>
            <a:r>
              <a:rPr lang="en" sz="1400"/>
              <a:t>Park Three Step test </a:t>
            </a:r>
            <a:endParaRPr sz="1400"/>
          </a:p>
          <a:p>
            <a:pPr indent="-317500" lvl="1" marL="914400" rtl="0" algn="l">
              <a:lnSpc>
                <a:spcPct val="180000"/>
              </a:lnSpc>
              <a:spcBef>
                <a:spcPts val="0"/>
              </a:spcBef>
              <a:spcAft>
                <a:spcPts val="0"/>
              </a:spcAft>
              <a:buSzPts val="1400"/>
              <a:buChar char="○"/>
            </a:pPr>
            <a:r>
              <a:rPr lang="en" sz="1400"/>
              <a:t>1) Identification of the hypertrophic eye in primary position</a:t>
            </a:r>
            <a:endParaRPr sz="1400"/>
          </a:p>
          <a:p>
            <a:pPr indent="-317500" lvl="1" marL="914400" rtl="0" algn="l">
              <a:lnSpc>
                <a:spcPct val="180000"/>
              </a:lnSpc>
              <a:spcBef>
                <a:spcPts val="0"/>
              </a:spcBef>
              <a:spcAft>
                <a:spcPts val="0"/>
              </a:spcAft>
              <a:buSzPts val="1400"/>
              <a:buChar char="○"/>
            </a:pPr>
            <a:r>
              <a:rPr lang="en" sz="1400"/>
              <a:t>2) Identification of they hypertrophic eye in right and left gaze</a:t>
            </a:r>
            <a:endParaRPr sz="1400"/>
          </a:p>
          <a:p>
            <a:pPr indent="-317500" lvl="1" marL="914400" rtl="0" algn="l">
              <a:lnSpc>
                <a:spcPct val="180000"/>
              </a:lnSpc>
              <a:spcBef>
                <a:spcPts val="0"/>
              </a:spcBef>
              <a:spcAft>
                <a:spcPts val="0"/>
              </a:spcAft>
              <a:buSzPts val="1400"/>
              <a:buChar char="○"/>
            </a:pPr>
            <a:r>
              <a:rPr lang="en" sz="1400"/>
              <a:t>3) Bielschowsky head tilt test: which head tilt makes it worse. </a:t>
            </a:r>
            <a:endParaRPr sz="1400"/>
          </a:p>
          <a:p>
            <a:pPr indent="-317500" lvl="0" marL="457200" rtl="0" algn="l">
              <a:lnSpc>
                <a:spcPct val="180000"/>
              </a:lnSpc>
              <a:spcBef>
                <a:spcPts val="0"/>
              </a:spcBef>
              <a:spcAft>
                <a:spcPts val="0"/>
              </a:spcAft>
              <a:buSzPts val="1400"/>
              <a:buChar char="●"/>
            </a:pPr>
            <a:r>
              <a:rPr lang="en" sz="1400"/>
              <a:t>Hypertropia worst on lateral gaze and ipsilateral head tilt </a:t>
            </a:r>
            <a:endParaRPr sz="1400"/>
          </a:p>
          <a:p>
            <a:pPr indent="-304800" lvl="2" marL="1371600" rtl="0" algn="l">
              <a:lnSpc>
                <a:spcPct val="180000"/>
              </a:lnSpc>
              <a:spcBef>
                <a:spcPts val="0"/>
              </a:spcBef>
              <a:spcAft>
                <a:spcPts val="0"/>
              </a:spcAft>
              <a:buSzPts val="1200"/>
              <a:buChar char="■"/>
            </a:pPr>
            <a:r>
              <a:rPr lang="en" sz="1200"/>
              <a:t>Subjective measurement </a:t>
            </a:r>
            <a:endParaRPr sz="1200"/>
          </a:p>
          <a:p>
            <a:pPr indent="-304800" lvl="2" marL="1371600" rtl="0" algn="l">
              <a:lnSpc>
                <a:spcPct val="180000"/>
              </a:lnSpc>
              <a:spcBef>
                <a:spcPts val="0"/>
              </a:spcBef>
              <a:spcAft>
                <a:spcPts val="0"/>
              </a:spcAft>
              <a:buSzPts val="1200"/>
              <a:buChar char="■"/>
            </a:pPr>
            <a:r>
              <a:rPr lang="en" sz="1200"/>
              <a:t>Maddox Rod </a:t>
            </a:r>
            <a:endParaRPr sz="1200"/>
          </a:p>
          <a:p>
            <a:pPr indent="-304800" lvl="2" marL="1371600" rtl="0" algn="l">
              <a:lnSpc>
                <a:spcPct val="180000"/>
              </a:lnSpc>
              <a:spcBef>
                <a:spcPts val="0"/>
              </a:spcBef>
              <a:spcAft>
                <a:spcPts val="0"/>
              </a:spcAft>
              <a:buSzPts val="1200"/>
              <a:buChar char="■"/>
            </a:pPr>
            <a:r>
              <a:rPr lang="en" sz="1200"/>
              <a:t>Abnormal head position?</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8"/>
          <p:cNvSpPr txBox="1"/>
          <p:nvPr>
            <p:ph type="title"/>
          </p:nvPr>
        </p:nvSpPr>
        <p:spPr>
          <a:xfrm>
            <a:off x="819150" y="670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VI palsy </a:t>
            </a:r>
            <a:endParaRPr/>
          </a:p>
        </p:txBody>
      </p:sp>
      <p:sp>
        <p:nvSpPr>
          <p:cNvPr id="316" name="Google Shape;316;p38"/>
          <p:cNvSpPr txBox="1"/>
          <p:nvPr>
            <p:ph idx="1" type="body"/>
          </p:nvPr>
        </p:nvSpPr>
        <p:spPr>
          <a:xfrm>
            <a:off x="819150" y="1509450"/>
            <a:ext cx="7624800" cy="2953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Congenital Cases </a:t>
            </a:r>
            <a:endParaRPr sz="1600"/>
          </a:p>
          <a:p>
            <a:pPr indent="-330200" lvl="1" marL="914400" rtl="0" algn="l">
              <a:spcBef>
                <a:spcPts val="0"/>
              </a:spcBef>
              <a:spcAft>
                <a:spcPts val="0"/>
              </a:spcAft>
              <a:buSzPts val="1600"/>
              <a:buChar char="○"/>
            </a:pPr>
            <a:r>
              <a:rPr lang="en" sz="1600"/>
              <a:t>Long standing head tilt </a:t>
            </a:r>
            <a:endParaRPr sz="1600"/>
          </a:p>
          <a:p>
            <a:pPr indent="-330200" lvl="0" marL="457200" rtl="0" algn="l">
              <a:spcBef>
                <a:spcPts val="0"/>
              </a:spcBef>
              <a:spcAft>
                <a:spcPts val="0"/>
              </a:spcAft>
              <a:buSzPts val="1600"/>
              <a:buChar char="●"/>
            </a:pPr>
            <a:r>
              <a:rPr lang="en" sz="1600"/>
              <a:t>Acquired cases:</a:t>
            </a:r>
            <a:endParaRPr sz="1600"/>
          </a:p>
          <a:p>
            <a:pPr indent="-330200" lvl="1" marL="914400" rtl="0" algn="l">
              <a:spcBef>
                <a:spcPts val="0"/>
              </a:spcBef>
              <a:spcAft>
                <a:spcPts val="0"/>
              </a:spcAft>
              <a:buSzPts val="1600"/>
              <a:buChar char="○"/>
            </a:pPr>
            <a:r>
              <a:rPr lang="en" sz="1600"/>
              <a:t>No head trauma → MRI </a:t>
            </a:r>
            <a:endParaRPr sz="1600"/>
          </a:p>
          <a:p>
            <a:pPr indent="-330200" lvl="0" marL="457200" rtl="0" algn="l">
              <a:spcBef>
                <a:spcPts val="0"/>
              </a:spcBef>
              <a:spcAft>
                <a:spcPts val="0"/>
              </a:spcAft>
              <a:buSzPts val="1600"/>
              <a:buChar char="●"/>
            </a:pPr>
            <a:r>
              <a:rPr lang="en" sz="1600"/>
              <a:t>Myasthenia Gravis → rarely </a:t>
            </a:r>
            <a:endParaRPr sz="1600"/>
          </a:p>
          <a:p>
            <a:pPr indent="-330200" lvl="0" marL="457200" rtl="0" algn="l">
              <a:spcBef>
                <a:spcPts val="0"/>
              </a:spcBef>
              <a:spcAft>
                <a:spcPts val="0"/>
              </a:spcAft>
              <a:buSzPts val="1600"/>
              <a:buChar char="●"/>
            </a:pPr>
            <a:r>
              <a:rPr lang="en" sz="1600"/>
              <a:t>Treatment: </a:t>
            </a:r>
            <a:endParaRPr sz="1600"/>
          </a:p>
          <a:p>
            <a:pPr indent="-330200" lvl="1" marL="914400" rtl="0" algn="l">
              <a:spcBef>
                <a:spcPts val="0"/>
              </a:spcBef>
              <a:spcAft>
                <a:spcPts val="0"/>
              </a:spcAft>
              <a:buSzPts val="1600"/>
              <a:buChar char="○"/>
            </a:pPr>
            <a:r>
              <a:rPr lang="en" sz="1600"/>
              <a:t>Trauma → observe for 6 months → Surgery </a:t>
            </a:r>
            <a:endParaRPr sz="1600"/>
          </a:p>
          <a:p>
            <a:pPr indent="-330200" lvl="2" marL="1371600" rtl="0" algn="l">
              <a:spcBef>
                <a:spcPts val="0"/>
              </a:spcBef>
              <a:spcAft>
                <a:spcPts val="0"/>
              </a:spcAft>
              <a:buSzPts val="1600"/>
              <a:buChar char="■"/>
            </a:pPr>
            <a:r>
              <a:rPr lang="en" sz="1600"/>
              <a:t>Acute </a:t>
            </a:r>
            <a:r>
              <a:rPr lang="en" sz="1600"/>
              <a:t>traumatic: Botox → IO </a:t>
            </a:r>
            <a:endParaRPr sz="1600"/>
          </a:p>
          <a:p>
            <a:pPr indent="-330200" lvl="2" marL="1371600" rtl="0" algn="l">
              <a:spcBef>
                <a:spcPts val="0"/>
              </a:spcBef>
              <a:spcAft>
                <a:spcPts val="0"/>
              </a:spcAft>
              <a:buSzPts val="1600"/>
              <a:buChar char="■"/>
            </a:pPr>
            <a:r>
              <a:rPr lang="en" sz="1600"/>
              <a:t>Prism therapy </a:t>
            </a:r>
            <a:endParaRPr sz="1600"/>
          </a:p>
          <a:p>
            <a:pPr indent="-330200" lvl="0" marL="457200" rtl="0" algn="l">
              <a:spcBef>
                <a:spcPts val="0"/>
              </a:spcBef>
              <a:spcAft>
                <a:spcPts val="0"/>
              </a:spcAft>
              <a:buSzPts val="1600"/>
              <a:buChar char="●"/>
            </a:pPr>
            <a:r>
              <a:rPr lang="en" sz="1600"/>
              <a:t>DDx: Skew Deviation </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9"/>
          <p:cNvSpPr txBox="1"/>
          <p:nvPr>
            <p:ph type="title"/>
          </p:nvPr>
        </p:nvSpPr>
        <p:spPr>
          <a:xfrm>
            <a:off x="819150" y="5831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Skew Deviation </a:t>
            </a:r>
            <a:endParaRPr/>
          </a:p>
        </p:txBody>
      </p:sp>
      <p:sp>
        <p:nvSpPr>
          <p:cNvPr id="322" name="Google Shape;322;p39"/>
          <p:cNvSpPr txBox="1"/>
          <p:nvPr>
            <p:ph idx="1" type="body"/>
          </p:nvPr>
        </p:nvSpPr>
        <p:spPr>
          <a:xfrm>
            <a:off x="819150" y="1537700"/>
            <a:ext cx="7624800" cy="3041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Vertical deviation does not follow any set patterns as in CN VI palsy </a:t>
            </a:r>
            <a:endParaRPr sz="1800"/>
          </a:p>
          <a:p>
            <a:pPr indent="-342900" lvl="0" marL="457200" rtl="0" algn="l">
              <a:spcBef>
                <a:spcPts val="0"/>
              </a:spcBef>
              <a:spcAft>
                <a:spcPts val="0"/>
              </a:spcAft>
              <a:buSzPts val="1800"/>
              <a:buChar char="●"/>
            </a:pPr>
            <a:r>
              <a:rPr lang="en" sz="1800"/>
              <a:t>Diplopia does not alleviate with head tilt </a:t>
            </a:r>
            <a:endParaRPr sz="1800"/>
          </a:p>
          <a:p>
            <a:pPr indent="-342900" lvl="0" marL="457200" rtl="0" algn="l">
              <a:spcBef>
                <a:spcPts val="0"/>
              </a:spcBef>
              <a:spcAft>
                <a:spcPts val="0"/>
              </a:spcAft>
              <a:buSzPts val="1800"/>
              <a:buChar char="●"/>
            </a:pPr>
            <a:r>
              <a:rPr lang="en" sz="1800"/>
              <a:t>3 step may falsely point towards a CN VI palsy </a:t>
            </a:r>
            <a:endParaRPr sz="1800"/>
          </a:p>
          <a:p>
            <a:pPr indent="-342900" lvl="0" marL="457200" rtl="0" algn="l">
              <a:spcBef>
                <a:spcPts val="0"/>
              </a:spcBef>
              <a:spcAft>
                <a:spcPts val="0"/>
              </a:spcAft>
              <a:buSzPts val="1800"/>
              <a:buChar char="●"/>
            </a:pPr>
            <a:r>
              <a:rPr lang="en" sz="1800"/>
              <a:t>Supine-Upright test : specific test to </a:t>
            </a:r>
            <a:r>
              <a:rPr lang="en" sz="1800"/>
              <a:t>differentiate</a:t>
            </a:r>
            <a:r>
              <a:rPr lang="en" sz="1800"/>
              <a:t> </a:t>
            </a:r>
            <a:endParaRPr sz="1800"/>
          </a:p>
          <a:p>
            <a:pPr indent="-342900" lvl="1" marL="914400" rtl="0" algn="l">
              <a:spcBef>
                <a:spcPts val="0"/>
              </a:spcBef>
              <a:spcAft>
                <a:spcPts val="0"/>
              </a:spcAft>
              <a:buSzPts val="1800"/>
              <a:buChar char="○"/>
            </a:pPr>
            <a:r>
              <a:rPr lang="en" sz="1800"/>
              <a:t>Vertical misalignment between two eyes decreased by &gt; 50% on changing position from upright to supine in skew </a:t>
            </a:r>
            <a:r>
              <a:rPr lang="en" sz="1800"/>
              <a:t>deviation</a:t>
            </a:r>
            <a:r>
              <a:rPr lang="en" sz="1800"/>
              <a:t> </a:t>
            </a:r>
            <a:endParaRPr sz="1800"/>
          </a:p>
        </p:txBody>
      </p:sp>
      <p:pic>
        <p:nvPicPr>
          <p:cNvPr id="323" name="Google Shape;323;p39"/>
          <p:cNvPicPr preferRelativeResize="0"/>
          <p:nvPr/>
        </p:nvPicPr>
        <p:blipFill>
          <a:blip r:embed="rId3">
            <a:alphaModFix/>
          </a:blip>
          <a:stretch>
            <a:fillRect/>
          </a:stretch>
        </p:blipFill>
        <p:spPr>
          <a:xfrm>
            <a:off x="380387" y="1701725"/>
            <a:ext cx="8502326" cy="1902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0"/>
          <p:cNvSpPr txBox="1"/>
          <p:nvPr>
            <p:ph type="title"/>
          </p:nvPr>
        </p:nvSpPr>
        <p:spPr>
          <a:xfrm>
            <a:off x="819150" y="7821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Abducens Nerve (CN VI) Palsy</a:t>
            </a:r>
            <a:endParaRPr/>
          </a:p>
        </p:txBody>
      </p:sp>
      <p:sp>
        <p:nvSpPr>
          <p:cNvPr id="329" name="Google Shape;329;p40"/>
          <p:cNvSpPr txBox="1"/>
          <p:nvPr>
            <p:ph idx="1" type="body"/>
          </p:nvPr>
        </p:nvSpPr>
        <p:spPr>
          <a:xfrm>
            <a:off x="819150" y="1590875"/>
            <a:ext cx="7595700" cy="3003000"/>
          </a:xfrm>
          <a:prstGeom prst="rect">
            <a:avLst/>
          </a:prstGeom>
          <a:noFill/>
          <a:ln>
            <a:noFill/>
          </a:ln>
        </p:spPr>
        <p:txBody>
          <a:bodyPr anchorCtr="0" anchor="t" bIns="91425" lIns="91425" spcFirstLastPara="1" rIns="91425" wrap="square" tIns="91425">
            <a:normAutofit/>
          </a:bodyPr>
          <a:lstStyle/>
          <a:p>
            <a:pPr indent="-330200" lvl="0" marL="457200" rtl="0" algn="l">
              <a:lnSpc>
                <a:spcPct val="200000"/>
              </a:lnSpc>
              <a:spcBef>
                <a:spcPts val="0"/>
              </a:spcBef>
              <a:spcAft>
                <a:spcPts val="0"/>
              </a:spcAft>
              <a:buSzPts val="1600"/>
              <a:buChar char="●"/>
            </a:pPr>
            <a:r>
              <a:rPr lang="en" sz="1600"/>
              <a:t>Supplies a single muscle → Lateral Rectus </a:t>
            </a:r>
            <a:endParaRPr sz="1600"/>
          </a:p>
          <a:p>
            <a:pPr indent="-330200" lvl="0" marL="457200" rtl="0" algn="l">
              <a:lnSpc>
                <a:spcPct val="200000"/>
              </a:lnSpc>
              <a:spcBef>
                <a:spcPts val="0"/>
              </a:spcBef>
              <a:spcAft>
                <a:spcPts val="0"/>
              </a:spcAft>
              <a:buSzPts val="1600"/>
              <a:buChar char="●"/>
            </a:pPr>
            <a:r>
              <a:rPr lang="en" sz="1600"/>
              <a:t>Most common: Incidence 4/100,000</a:t>
            </a:r>
            <a:endParaRPr sz="1600"/>
          </a:p>
          <a:p>
            <a:pPr indent="-330200" lvl="0" marL="457200" rtl="0" algn="l">
              <a:lnSpc>
                <a:spcPct val="200000"/>
              </a:lnSpc>
              <a:spcBef>
                <a:spcPts val="0"/>
              </a:spcBef>
              <a:spcAft>
                <a:spcPts val="0"/>
              </a:spcAft>
              <a:buSzPts val="1600"/>
              <a:buChar char="●"/>
            </a:pPr>
            <a:r>
              <a:rPr lang="en" sz="1600"/>
              <a:t>Highest Prevalence: 4278 patients in Mayo clinic study  &gt; 30 years with CN </a:t>
            </a:r>
            <a:r>
              <a:rPr lang="en" sz="1600"/>
              <a:t>VI</a:t>
            </a:r>
            <a:r>
              <a:rPr lang="en" sz="1600"/>
              <a:t> palsy and undetermined cause </a:t>
            </a:r>
            <a:endParaRPr sz="1600"/>
          </a:p>
          <a:p>
            <a:pPr indent="-330200" lvl="0" marL="457200" rtl="0" algn="l">
              <a:lnSpc>
                <a:spcPct val="200000"/>
              </a:lnSpc>
              <a:spcBef>
                <a:spcPts val="0"/>
              </a:spcBef>
              <a:spcAft>
                <a:spcPts val="0"/>
              </a:spcAft>
              <a:buSzPts val="1600"/>
              <a:buChar char="●"/>
            </a:pPr>
            <a:r>
              <a:rPr lang="en" sz="1600"/>
              <a:t>Esotropia worst in ipsilateral gaze and improves in contralateral gaze </a:t>
            </a:r>
            <a:endParaRPr sz="1600"/>
          </a:p>
          <a:p>
            <a:pPr indent="0" lvl="0" marL="0" rtl="0" algn="l">
              <a:lnSpc>
                <a:spcPct val="200000"/>
              </a:lnSpc>
              <a:spcBef>
                <a:spcPts val="0"/>
              </a:spcBef>
              <a:spcAft>
                <a:spcPts val="0"/>
              </a:spcAft>
              <a:buNone/>
            </a:pPr>
            <a:r>
              <a:t/>
            </a:r>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1"/>
          <p:cNvSpPr txBox="1"/>
          <p:nvPr>
            <p:ph type="title"/>
          </p:nvPr>
        </p:nvSpPr>
        <p:spPr>
          <a:xfrm>
            <a:off x="819150" y="4810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CN VI Palsy </a:t>
            </a:r>
            <a:endParaRPr/>
          </a:p>
        </p:txBody>
      </p:sp>
      <p:sp>
        <p:nvSpPr>
          <p:cNvPr id="335" name="Google Shape;335;p41"/>
          <p:cNvSpPr txBox="1"/>
          <p:nvPr>
            <p:ph idx="1" type="body"/>
          </p:nvPr>
        </p:nvSpPr>
        <p:spPr>
          <a:xfrm>
            <a:off x="819150" y="1134750"/>
            <a:ext cx="7639500" cy="3346800"/>
          </a:xfrm>
          <a:prstGeom prst="rect">
            <a:avLst/>
          </a:prstGeom>
        </p:spPr>
        <p:txBody>
          <a:bodyPr anchorCtr="0" anchor="t" bIns="91425" lIns="91425" spcFirstLastPara="1" rIns="91425" wrap="square" tIns="91425">
            <a:noAutofit/>
          </a:bodyPr>
          <a:lstStyle/>
          <a:p>
            <a:pPr indent="-311308" lvl="0" marL="457200" rtl="0" algn="l">
              <a:lnSpc>
                <a:spcPct val="190000"/>
              </a:lnSpc>
              <a:spcBef>
                <a:spcPts val="0"/>
              </a:spcBef>
              <a:spcAft>
                <a:spcPts val="0"/>
              </a:spcAft>
              <a:buSzPts val="1303"/>
              <a:buChar char="●"/>
            </a:pPr>
            <a:r>
              <a:rPr lang="en" sz="1302"/>
              <a:t>Bilateral → Fundus Examination </a:t>
            </a:r>
            <a:endParaRPr sz="1302"/>
          </a:p>
          <a:p>
            <a:pPr indent="-299561" lvl="1" marL="914400" rtl="0" algn="l">
              <a:lnSpc>
                <a:spcPct val="190000"/>
              </a:lnSpc>
              <a:spcBef>
                <a:spcPts val="0"/>
              </a:spcBef>
              <a:spcAft>
                <a:spcPts val="0"/>
              </a:spcAft>
              <a:buSzPts val="1118"/>
              <a:buChar char="○"/>
            </a:pPr>
            <a:r>
              <a:rPr lang="en" sz="1117"/>
              <a:t>Increased Intracranial pressure</a:t>
            </a:r>
            <a:endParaRPr sz="1117"/>
          </a:p>
          <a:p>
            <a:pPr indent="-299561" lvl="2" marL="1371600" rtl="0" algn="l">
              <a:lnSpc>
                <a:spcPct val="190000"/>
              </a:lnSpc>
              <a:spcBef>
                <a:spcPts val="0"/>
              </a:spcBef>
              <a:spcAft>
                <a:spcPts val="0"/>
              </a:spcAft>
              <a:buSzPts val="1118"/>
              <a:buChar char="■"/>
            </a:pPr>
            <a:r>
              <a:rPr lang="en" sz="1117"/>
              <a:t>Idiopathic</a:t>
            </a:r>
            <a:r>
              <a:rPr lang="en" sz="1117"/>
              <a:t> </a:t>
            </a:r>
            <a:endParaRPr sz="1117"/>
          </a:p>
          <a:p>
            <a:pPr indent="-299561" lvl="2" marL="1371600" rtl="0" algn="l">
              <a:lnSpc>
                <a:spcPct val="190000"/>
              </a:lnSpc>
              <a:spcBef>
                <a:spcPts val="0"/>
              </a:spcBef>
              <a:spcAft>
                <a:spcPts val="0"/>
              </a:spcAft>
              <a:buSzPts val="1118"/>
              <a:buChar char="■"/>
            </a:pPr>
            <a:r>
              <a:rPr lang="en" sz="1117"/>
              <a:t>Lyme </a:t>
            </a:r>
            <a:r>
              <a:rPr lang="en" sz="1117"/>
              <a:t>disease</a:t>
            </a:r>
            <a:r>
              <a:rPr lang="en" sz="1117"/>
              <a:t> </a:t>
            </a:r>
            <a:endParaRPr sz="1117"/>
          </a:p>
          <a:p>
            <a:pPr indent="-311308" lvl="0" marL="457200" rtl="0" algn="l">
              <a:lnSpc>
                <a:spcPct val="190000"/>
              </a:lnSpc>
              <a:spcBef>
                <a:spcPts val="0"/>
              </a:spcBef>
              <a:spcAft>
                <a:spcPts val="0"/>
              </a:spcAft>
              <a:buSzPts val="1303"/>
              <a:buChar char="●"/>
            </a:pPr>
            <a:r>
              <a:rPr lang="en" sz="1302"/>
              <a:t>Neuroimaging</a:t>
            </a:r>
            <a:r>
              <a:rPr lang="en" sz="1302"/>
              <a:t>: Bilateral, &lt;50</a:t>
            </a:r>
            <a:endParaRPr sz="1302"/>
          </a:p>
          <a:p>
            <a:pPr indent="-311308" lvl="0" marL="457200" rtl="0" algn="l">
              <a:lnSpc>
                <a:spcPct val="190000"/>
              </a:lnSpc>
              <a:spcBef>
                <a:spcPts val="0"/>
              </a:spcBef>
              <a:spcAft>
                <a:spcPts val="0"/>
              </a:spcAft>
              <a:buSzPts val="1303"/>
              <a:buChar char="●"/>
            </a:pPr>
            <a:r>
              <a:rPr lang="en" sz="1302"/>
              <a:t>Labs: GCA labs, lyme titers, MG </a:t>
            </a:r>
            <a:endParaRPr sz="1302"/>
          </a:p>
          <a:p>
            <a:pPr indent="-311308" lvl="0" marL="457200" rtl="0" algn="l">
              <a:lnSpc>
                <a:spcPct val="190000"/>
              </a:lnSpc>
              <a:spcBef>
                <a:spcPts val="0"/>
              </a:spcBef>
              <a:spcAft>
                <a:spcPts val="0"/>
              </a:spcAft>
              <a:buSzPts val="1303"/>
              <a:buChar char="●"/>
            </a:pPr>
            <a:r>
              <a:rPr lang="en" sz="1302"/>
              <a:t>Treatment: </a:t>
            </a:r>
            <a:endParaRPr sz="1302"/>
          </a:p>
          <a:p>
            <a:pPr indent="-311308" lvl="1" marL="914400" rtl="0" algn="l">
              <a:lnSpc>
                <a:spcPct val="190000"/>
              </a:lnSpc>
              <a:spcBef>
                <a:spcPts val="0"/>
              </a:spcBef>
              <a:spcAft>
                <a:spcPts val="0"/>
              </a:spcAft>
              <a:buSzPts val="1303"/>
              <a:buChar char="○"/>
            </a:pPr>
            <a:r>
              <a:rPr lang="en" sz="1117"/>
              <a:t>Observation with symptomatic control by patching </a:t>
            </a:r>
            <a:endParaRPr sz="1117"/>
          </a:p>
          <a:p>
            <a:pPr indent="-299561" lvl="1" marL="914400" rtl="0" algn="l">
              <a:lnSpc>
                <a:spcPct val="190000"/>
              </a:lnSpc>
              <a:spcBef>
                <a:spcPts val="0"/>
              </a:spcBef>
              <a:spcAft>
                <a:spcPts val="0"/>
              </a:spcAft>
              <a:buSzPts val="1118"/>
              <a:buChar char="○"/>
            </a:pPr>
            <a:r>
              <a:rPr lang="en" sz="1117"/>
              <a:t>Fresnel prisms </a:t>
            </a:r>
            <a:endParaRPr sz="1117"/>
          </a:p>
          <a:p>
            <a:pPr indent="-311308" lvl="1" marL="914400" rtl="0" algn="l">
              <a:lnSpc>
                <a:spcPct val="190000"/>
              </a:lnSpc>
              <a:spcBef>
                <a:spcPts val="0"/>
              </a:spcBef>
              <a:spcAft>
                <a:spcPts val="0"/>
              </a:spcAft>
              <a:buSzPts val="1303"/>
              <a:buChar char="○"/>
            </a:pPr>
            <a:r>
              <a:rPr lang="en" sz="1117"/>
              <a:t>Botox: - Antagonist muscle → Medial Rectus </a:t>
            </a:r>
            <a:endParaRPr sz="1117"/>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5"/>
          <p:cNvSpPr txBox="1"/>
          <p:nvPr>
            <p:ph type="ctrTitle"/>
          </p:nvPr>
        </p:nvSpPr>
        <p:spPr>
          <a:xfrm>
            <a:off x="1014075" y="1798125"/>
            <a:ext cx="6983400" cy="1463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800"/>
              <a:buNone/>
            </a:pPr>
            <a:r>
              <a:rPr lang="en"/>
              <a:t>Part 1: Diplopia - Worry or Not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2"/>
          <p:cNvSpPr txBox="1"/>
          <p:nvPr>
            <p:ph type="title"/>
          </p:nvPr>
        </p:nvSpPr>
        <p:spPr>
          <a:xfrm>
            <a:off x="819150" y="4751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Comitant Deviations</a:t>
            </a:r>
            <a:endParaRPr/>
          </a:p>
        </p:txBody>
      </p:sp>
      <p:sp>
        <p:nvSpPr>
          <p:cNvPr id="341" name="Google Shape;341;p42"/>
          <p:cNvSpPr txBox="1"/>
          <p:nvPr>
            <p:ph idx="1" type="body"/>
          </p:nvPr>
        </p:nvSpPr>
        <p:spPr>
          <a:xfrm>
            <a:off x="882650" y="1345150"/>
            <a:ext cx="7573500" cy="3195000"/>
          </a:xfrm>
          <a:prstGeom prst="rect">
            <a:avLst/>
          </a:prstGeom>
          <a:noFill/>
          <a:ln>
            <a:noFill/>
          </a:ln>
        </p:spPr>
        <p:txBody>
          <a:bodyPr anchorCtr="0" anchor="t" bIns="91425" lIns="91425" spcFirstLastPara="1" rIns="91425" wrap="square" tIns="91425">
            <a:normAutofit fontScale="85000" lnSpcReduction="20000"/>
          </a:bodyPr>
          <a:lstStyle/>
          <a:p>
            <a:pPr indent="-298767" lvl="0" marL="457200" rtl="0" algn="l">
              <a:lnSpc>
                <a:spcPct val="200000"/>
              </a:lnSpc>
              <a:spcBef>
                <a:spcPts val="0"/>
              </a:spcBef>
              <a:spcAft>
                <a:spcPts val="0"/>
              </a:spcAft>
              <a:buSzPct val="100000"/>
              <a:buChar char="●"/>
            </a:pPr>
            <a:r>
              <a:rPr lang="en"/>
              <a:t>Childhood Strabismus </a:t>
            </a:r>
            <a:endParaRPr/>
          </a:p>
          <a:p>
            <a:pPr indent="-298767" lvl="0" marL="457200" rtl="0" algn="l">
              <a:lnSpc>
                <a:spcPct val="200000"/>
              </a:lnSpc>
              <a:spcBef>
                <a:spcPts val="0"/>
              </a:spcBef>
              <a:spcAft>
                <a:spcPts val="0"/>
              </a:spcAft>
              <a:buSzPct val="100000"/>
              <a:buChar char="●"/>
            </a:pPr>
            <a:r>
              <a:rPr lang="en"/>
              <a:t>Decompensation can occur throughout life and maybe associated with:</a:t>
            </a:r>
            <a:endParaRPr/>
          </a:p>
          <a:p>
            <a:pPr indent="-287972" lvl="1" marL="914400" rtl="0" algn="l">
              <a:lnSpc>
                <a:spcPct val="200000"/>
              </a:lnSpc>
              <a:spcBef>
                <a:spcPts val="0"/>
              </a:spcBef>
              <a:spcAft>
                <a:spcPts val="0"/>
              </a:spcAft>
              <a:buSzPct val="100000"/>
              <a:buChar char="○"/>
            </a:pPr>
            <a:r>
              <a:rPr lang="en"/>
              <a:t>refractive changes</a:t>
            </a:r>
            <a:endParaRPr/>
          </a:p>
          <a:p>
            <a:pPr indent="-287972" lvl="1" marL="914400" rtl="0" algn="l">
              <a:lnSpc>
                <a:spcPct val="200000"/>
              </a:lnSpc>
              <a:spcBef>
                <a:spcPts val="0"/>
              </a:spcBef>
              <a:spcAft>
                <a:spcPts val="0"/>
              </a:spcAft>
              <a:buSzPct val="100000"/>
              <a:buChar char="○"/>
            </a:pPr>
            <a:r>
              <a:rPr lang="en"/>
              <a:t>cataract development vs. surgery </a:t>
            </a:r>
            <a:endParaRPr/>
          </a:p>
          <a:p>
            <a:pPr indent="-298767" lvl="0" marL="457200" rtl="0" algn="l">
              <a:lnSpc>
                <a:spcPct val="200000"/>
              </a:lnSpc>
              <a:spcBef>
                <a:spcPts val="0"/>
              </a:spcBef>
              <a:spcAft>
                <a:spcPts val="0"/>
              </a:spcAft>
              <a:buSzPct val="100000"/>
              <a:buChar char="●"/>
            </a:pPr>
            <a:r>
              <a:rPr lang="en"/>
              <a:t>Congenital Palsies with spread of comitance: 4th nerve palsies </a:t>
            </a:r>
            <a:endParaRPr/>
          </a:p>
          <a:p>
            <a:pPr indent="-287972" lvl="1" marL="914400" rtl="0" algn="l">
              <a:lnSpc>
                <a:spcPct val="200000"/>
              </a:lnSpc>
              <a:spcBef>
                <a:spcPts val="0"/>
              </a:spcBef>
              <a:spcAft>
                <a:spcPts val="0"/>
              </a:spcAft>
              <a:buSzPct val="100000"/>
              <a:buChar char="○"/>
            </a:pPr>
            <a:r>
              <a:rPr lang="en"/>
              <a:t>Head tilt </a:t>
            </a:r>
            <a:endParaRPr/>
          </a:p>
          <a:p>
            <a:pPr indent="-287972" lvl="1" marL="914400" rtl="0" algn="l">
              <a:lnSpc>
                <a:spcPct val="200000"/>
              </a:lnSpc>
              <a:spcBef>
                <a:spcPts val="0"/>
              </a:spcBef>
              <a:spcAft>
                <a:spcPts val="0"/>
              </a:spcAft>
              <a:buSzPct val="100000"/>
              <a:buChar char="○"/>
            </a:pPr>
            <a:r>
              <a:rPr lang="en"/>
              <a:t>Large Vertical fusions </a:t>
            </a:r>
            <a:endParaRPr/>
          </a:p>
          <a:p>
            <a:pPr indent="-298767" lvl="0" marL="457200" rtl="0" algn="l">
              <a:lnSpc>
                <a:spcPct val="200000"/>
              </a:lnSpc>
              <a:spcBef>
                <a:spcPts val="0"/>
              </a:spcBef>
              <a:spcAft>
                <a:spcPts val="0"/>
              </a:spcAft>
              <a:buSzPct val="100000"/>
              <a:buChar char="●"/>
            </a:pPr>
            <a:r>
              <a:rPr lang="en"/>
              <a:t>Treatment:</a:t>
            </a:r>
            <a:endParaRPr/>
          </a:p>
          <a:p>
            <a:pPr indent="-287972" lvl="1" marL="914400" rtl="0" algn="l">
              <a:lnSpc>
                <a:spcPct val="200000"/>
              </a:lnSpc>
              <a:spcBef>
                <a:spcPts val="0"/>
              </a:spcBef>
              <a:spcAft>
                <a:spcPts val="0"/>
              </a:spcAft>
              <a:buSzPct val="100000"/>
              <a:buChar char="○"/>
            </a:pPr>
            <a:r>
              <a:rPr lang="en"/>
              <a:t>Treat underlying aggravating symptoms </a:t>
            </a:r>
            <a:endParaRPr/>
          </a:p>
          <a:p>
            <a:pPr indent="-287972" lvl="1" marL="914400" rtl="0" algn="l">
              <a:lnSpc>
                <a:spcPct val="200000"/>
              </a:lnSpc>
              <a:spcBef>
                <a:spcPts val="0"/>
              </a:spcBef>
              <a:spcAft>
                <a:spcPts val="0"/>
              </a:spcAft>
              <a:buSzPct val="100000"/>
              <a:buChar char="○"/>
            </a:pPr>
            <a:r>
              <a:rPr lang="en"/>
              <a:t>Fresnel vs. Ground in prism </a:t>
            </a:r>
            <a:endParaRPr/>
          </a:p>
          <a:p>
            <a:pPr indent="-287972" lvl="1" marL="914400" rtl="0" algn="l">
              <a:lnSpc>
                <a:spcPct val="200000"/>
              </a:lnSpc>
              <a:spcBef>
                <a:spcPts val="0"/>
              </a:spcBef>
              <a:spcAft>
                <a:spcPts val="0"/>
              </a:spcAft>
              <a:buSzPct val="100000"/>
              <a:buChar char="○"/>
            </a:pPr>
            <a:r>
              <a:rPr lang="en"/>
              <a:t>Strabismus surgery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3"/>
          <p:cNvSpPr txBox="1"/>
          <p:nvPr>
            <p:ph type="title"/>
          </p:nvPr>
        </p:nvSpPr>
        <p:spPr>
          <a:xfrm>
            <a:off x="1030825" y="2157950"/>
            <a:ext cx="7505700" cy="95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lang="en"/>
              <a:t>Diplopia without pattern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4"/>
          <p:cNvSpPr txBox="1"/>
          <p:nvPr>
            <p:ph type="title"/>
          </p:nvPr>
        </p:nvSpPr>
        <p:spPr>
          <a:xfrm>
            <a:off x="819150" y="4963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Thyroid Eye Disease</a:t>
            </a:r>
            <a:endParaRPr/>
          </a:p>
        </p:txBody>
      </p:sp>
      <p:sp>
        <p:nvSpPr>
          <p:cNvPr id="352" name="Google Shape;352;p44"/>
          <p:cNvSpPr txBox="1"/>
          <p:nvPr>
            <p:ph idx="1" type="body"/>
          </p:nvPr>
        </p:nvSpPr>
        <p:spPr>
          <a:xfrm>
            <a:off x="819150" y="1271050"/>
            <a:ext cx="7505700" cy="3343200"/>
          </a:xfrm>
          <a:prstGeom prst="rect">
            <a:avLst/>
          </a:prstGeom>
          <a:noFill/>
          <a:ln>
            <a:noFill/>
          </a:ln>
        </p:spPr>
        <p:txBody>
          <a:bodyPr anchorCtr="0" anchor="t" bIns="91425" lIns="91425" spcFirstLastPara="1" rIns="91425" wrap="square" tIns="91425">
            <a:normAutofit lnSpcReduction="20000"/>
          </a:bodyPr>
          <a:lstStyle/>
          <a:p>
            <a:pPr indent="-311150" lvl="0" marL="457200" rtl="0" algn="l">
              <a:lnSpc>
                <a:spcPct val="200000"/>
              </a:lnSpc>
              <a:spcBef>
                <a:spcPts val="0"/>
              </a:spcBef>
              <a:spcAft>
                <a:spcPts val="0"/>
              </a:spcAft>
              <a:buSzPts val="1300"/>
              <a:buChar char="●"/>
            </a:pPr>
            <a:r>
              <a:rPr lang="en"/>
              <a:t>Exact prevalence unknown </a:t>
            </a:r>
            <a:endParaRPr/>
          </a:p>
          <a:p>
            <a:pPr indent="-298450" lvl="1" marL="914400" rtl="0" algn="l">
              <a:lnSpc>
                <a:spcPct val="200000"/>
              </a:lnSpc>
              <a:spcBef>
                <a:spcPts val="0"/>
              </a:spcBef>
              <a:spcAft>
                <a:spcPts val="0"/>
              </a:spcAft>
              <a:buSzPts val="1100"/>
              <a:buChar char="○"/>
            </a:pPr>
            <a:r>
              <a:rPr lang="en"/>
              <a:t>Women: 16 per 100,000</a:t>
            </a:r>
            <a:endParaRPr/>
          </a:p>
          <a:p>
            <a:pPr indent="-298450" lvl="1" marL="914400" rtl="0" algn="l">
              <a:lnSpc>
                <a:spcPct val="200000"/>
              </a:lnSpc>
              <a:spcBef>
                <a:spcPts val="0"/>
              </a:spcBef>
              <a:spcAft>
                <a:spcPts val="0"/>
              </a:spcAft>
              <a:buSzPts val="1100"/>
              <a:buChar char="○"/>
            </a:pPr>
            <a:r>
              <a:rPr lang="en"/>
              <a:t>Men: 2.9 per 100,000</a:t>
            </a:r>
            <a:endParaRPr/>
          </a:p>
          <a:p>
            <a:pPr indent="-311150" lvl="0" marL="457200" rtl="0" algn="l">
              <a:lnSpc>
                <a:spcPct val="200000"/>
              </a:lnSpc>
              <a:spcBef>
                <a:spcPts val="0"/>
              </a:spcBef>
              <a:spcAft>
                <a:spcPts val="0"/>
              </a:spcAft>
              <a:buSzPts val="1300"/>
              <a:buChar char="●"/>
            </a:pPr>
            <a:r>
              <a:rPr lang="en"/>
              <a:t>Can occur in patients with Grave’s Disease, Hypothyroidism or Euthyroidism </a:t>
            </a:r>
            <a:endParaRPr/>
          </a:p>
          <a:p>
            <a:pPr indent="-311150" lvl="0" marL="457200" rtl="0" algn="l">
              <a:lnSpc>
                <a:spcPct val="200000"/>
              </a:lnSpc>
              <a:spcBef>
                <a:spcPts val="0"/>
              </a:spcBef>
              <a:spcAft>
                <a:spcPts val="0"/>
              </a:spcAft>
              <a:buSzPts val="1300"/>
              <a:buChar char="●"/>
            </a:pPr>
            <a:r>
              <a:rPr lang="en"/>
              <a:t>Variable presentation:</a:t>
            </a:r>
            <a:endParaRPr/>
          </a:p>
          <a:p>
            <a:pPr indent="-298450" lvl="1" marL="914400" rtl="0" algn="l">
              <a:lnSpc>
                <a:spcPct val="200000"/>
              </a:lnSpc>
              <a:spcBef>
                <a:spcPts val="0"/>
              </a:spcBef>
              <a:spcAft>
                <a:spcPts val="0"/>
              </a:spcAft>
              <a:buSzPts val="1100"/>
              <a:buChar char="○"/>
            </a:pPr>
            <a:r>
              <a:rPr lang="en"/>
              <a:t>Ocular pain </a:t>
            </a:r>
            <a:endParaRPr/>
          </a:p>
          <a:p>
            <a:pPr indent="-298450" lvl="1" marL="914400" rtl="0" algn="l">
              <a:lnSpc>
                <a:spcPct val="200000"/>
              </a:lnSpc>
              <a:spcBef>
                <a:spcPts val="0"/>
              </a:spcBef>
              <a:spcAft>
                <a:spcPts val="0"/>
              </a:spcAft>
              <a:buSzPts val="1100"/>
              <a:buChar char="○"/>
            </a:pPr>
            <a:r>
              <a:rPr lang="en"/>
              <a:t>Periorbital swelling </a:t>
            </a:r>
            <a:endParaRPr/>
          </a:p>
          <a:p>
            <a:pPr indent="-298450" lvl="1" marL="914400" rtl="0" algn="l">
              <a:lnSpc>
                <a:spcPct val="200000"/>
              </a:lnSpc>
              <a:spcBef>
                <a:spcPts val="0"/>
              </a:spcBef>
              <a:spcAft>
                <a:spcPts val="0"/>
              </a:spcAft>
              <a:buSzPts val="1100"/>
              <a:buChar char="○"/>
            </a:pPr>
            <a:r>
              <a:rPr lang="en"/>
              <a:t>Proptosis </a:t>
            </a:r>
            <a:endParaRPr/>
          </a:p>
          <a:p>
            <a:pPr indent="-298450" lvl="1" marL="914400" rtl="0" algn="l">
              <a:lnSpc>
                <a:spcPct val="200000"/>
              </a:lnSpc>
              <a:spcBef>
                <a:spcPts val="0"/>
              </a:spcBef>
              <a:spcAft>
                <a:spcPts val="0"/>
              </a:spcAft>
              <a:buSzPts val="1100"/>
              <a:buChar char="○"/>
            </a:pPr>
            <a:r>
              <a:rPr lang="en"/>
              <a:t>Diplopia </a:t>
            </a:r>
            <a:endParaRPr/>
          </a:p>
          <a:p>
            <a:pPr indent="-298450" lvl="1" marL="914400" rtl="0" algn="l">
              <a:lnSpc>
                <a:spcPct val="200000"/>
              </a:lnSpc>
              <a:spcBef>
                <a:spcPts val="0"/>
              </a:spcBef>
              <a:spcAft>
                <a:spcPts val="0"/>
              </a:spcAft>
              <a:buSzPts val="1100"/>
              <a:buChar char="○"/>
            </a:pPr>
            <a:r>
              <a:rPr lang="en"/>
              <a:t>Compressive optic neuropathy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5"/>
          <p:cNvPicPr preferRelativeResize="0"/>
          <p:nvPr/>
        </p:nvPicPr>
        <p:blipFill rotWithShape="1">
          <a:blip r:embed="rId3">
            <a:alphaModFix/>
          </a:blip>
          <a:srcRect b="17170" l="1312" r="1458" t="0"/>
          <a:stretch/>
        </p:blipFill>
        <p:spPr>
          <a:xfrm>
            <a:off x="2270463" y="257900"/>
            <a:ext cx="4603076" cy="46276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6"/>
          <p:cNvSpPr txBox="1"/>
          <p:nvPr>
            <p:ph type="title"/>
          </p:nvPr>
        </p:nvSpPr>
        <p:spPr>
          <a:xfrm>
            <a:off x="819150" y="6233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Evaluation of Thyroid Eye Disease </a:t>
            </a:r>
            <a:endParaRPr/>
          </a:p>
        </p:txBody>
      </p:sp>
      <p:sp>
        <p:nvSpPr>
          <p:cNvPr id="363" name="Google Shape;363;p46"/>
          <p:cNvSpPr txBox="1"/>
          <p:nvPr>
            <p:ph idx="1" type="body"/>
          </p:nvPr>
        </p:nvSpPr>
        <p:spPr>
          <a:xfrm>
            <a:off x="819150" y="1577975"/>
            <a:ext cx="7626300" cy="2983500"/>
          </a:xfrm>
          <a:prstGeom prst="rect">
            <a:avLst/>
          </a:prstGeom>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Thyroid Panel </a:t>
            </a:r>
            <a:endParaRPr/>
          </a:p>
          <a:p>
            <a:pPr indent="-298450" lvl="1" marL="914400" rtl="0" algn="l">
              <a:lnSpc>
                <a:spcPct val="200000"/>
              </a:lnSpc>
              <a:spcBef>
                <a:spcPts val="0"/>
              </a:spcBef>
              <a:spcAft>
                <a:spcPts val="0"/>
              </a:spcAft>
              <a:buSzPts val="1100"/>
              <a:buChar char="○"/>
            </a:pPr>
            <a:r>
              <a:rPr lang="en"/>
              <a:t>T3 and T4</a:t>
            </a:r>
            <a:endParaRPr/>
          </a:p>
          <a:p>
            <a:pPr indent="-298450" lvl="1" marL="914400" rtl="0" algn="l">
              <a:lnSpc>
                <a:spcPct val="200000"/>
              </a:lnSpc>
              <a:spcBef>
                <a:spcPts val="0"/>
              </a:spcBef>
              <a:spcAft>
                <a:spcPts val="0"/>
              </a:spcAft>
              <a:buSzPts val="1100"/>
              <a:buChar char="○"/>
            </a:pPr>
            <a:r>
              <a:rPr lang="en"/>
              <a:t>TSH</a:t>
            </a:r>
            <a:endParaRPr/>
          </a:p>
          <a:p>
            <a:pPr indent="-298450" lvl="1" marL="914400" rtl="0" algn="l">
              <a:lnSpc>
                <a:spcPct val="200000"/>
              </a:lnSpc>
              <a:spcBef>
                <a:spcPts val="0"/>
              </a:spcBef>
              <a:spcAft>
                <a:spcPts val="0"/>
              </a:spcAft>
              <a:buSzPts val="1100"/>
              <a:buChar char="○"/>
            </a:pPr>
            <a:r>
              <a:rPr lang="en"/>
              <a:t>Thyroid antibody </a:t>
            </a:r>
            <a:r>
              <a:rPr lang="en"/>
              <a:t>testing:</a:t>
            </a:r>
            <a:endParaRPr/>
          </a:p>
          <a:p>
            <a:pPr indent="-298450" lvl="2" marL="1371600" rtl="0" algn="l">
              <a:lnSpc>
                <a:spcPct val="200000"/>
              </a:lnSpc>
              <a:spcBef>
                <a:spcPts val="0"/>
              </a:spcBef>
              <a:spcAft>
                <a:spcPts val="0"/>
              </a:spcAft>
              <a:buSzPts val="1100"/>
              <a:buChar char="■"/>
            </a:pPr>
            <a:r>
              <a:rPr lang="en"/>
              <a:t>Thyroid Stimulating Immunoglobulin (TSI)</a:t>
            </a:r>
            <a:endParaRPr/>
          </a:p>
          <a:p>
            <a:pPr indent="-298450" lvl="2" marL="1371600" rtl="0" algn="l">
              <a:lnSpc>
                <a:spcPct val="200000"/>
              </a:lnSpc>
              <a:spcBef>
                <a:spcPts val="0"/>
              </a:spcBef>
              <a:spcAft>
                <a:spcPts val="0"/>
              </a:spcAft>
              <a:buSzPts val="1100"/>
              <a:buChar char="■"/>
            </a:pPr>
            <a:r>
              <a:rPr lang="en"/>
              <a:t>Thyroid Peroxidase (TPO)</a:t>
            </a:r>
            <a:endParaRPr/>
          </a:p>
          <a:p>
            <a:pPr indent="-311150" lvl="0" marL="457200" rtl="0" algn="l">
              <a:lnSpc>
                <a:spcPct val="200000"/>
              </a:lnSpc>
              <a:spcBef>
                <a:spcPts val="0"/>
              </a:spcBef>
              <a:spcAft>
                <a:spcPts val="0"/>
              </a:spcAft>
              <a:buSzPts val="1300"/>
              <a:buChar char="●"/>
            </a:pPr>
            <a:r>
              <a:rPr lang="en"/>
              <a:t>MRI Orbits to evaluate orbital fat and extraocular muscle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7"/>
          <p:cNvSpPr txBox="1"/>
          <p:nvPr>
            <p:ph type="title"/>
          </p:nvPr>
        </p:nvSpPr>
        <p:spPr>
          <a:xfrm>
            <a:off x="819150" y="5492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Treatment for Thyroid Eye Disease</a:t>
            </a:r>
            <a:endParaRPr/>
          </a:p>
        </p:txBody>
      </p:sp>
      <p:sp>
        <p:nvSpPr>
          <p:cNvPr id="369" name="Google Shape;369;p47"/>
          <p:cNvSpPr txBox="1"/>
          <p:nvPr>
            <p:ph idx="1" type="body"/>
          </p:nvPr>
        </p:nvSpPr>
        <p:spPr>
          <a:xfrm>
            <a:off x="819150" y="1347750"/>
            <a:ext cx="7563000" cy="3213600"/>
          </a:xfrm>
          <a:prstGeom prst="rect">
            <a:avLst/>
          </a:prstGeom>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Based on clinical signs and symptoms </a:t>
            </a:r>
            <a:endParaRPr/>
          </a:p>
          <a:p>
            <a:pPr indent="-311150" lvl="0" marL="457200" rtl="0" algn="l">
              <a:lnSpc>
                <a:spcPct val="200000"/>
              </a:lnSpc>
              <a:spcBef>
                <a:spcPts val="0"/>
              </a:spcBef>
              <a:spcAft>
                <a:spcPts val="0"/>
              </a:spcAft>
              <a:buSzPts val="1300"/>
              <a:buChar char="●"/>
            </a:pPr>
            <a:r>
              <a:rPr lang="en"/>
              <a:t>Observation </a:t>
            </a:r>
            <a:endParaRPr/>
          </a:p>
          <a:p>
            <a:pPr indent="-311150" lvl="0" marL="457200" rtl="0" algn="l">
              <a:lnSpc>
                <a:spcPct val="200000"/>
              </a:lnSpc>
              <a:spcBef>
                <a:spcPts val="0"/>
              </a:spcBef>
              <a:spcAft>
                <a:spcPts val="0"/>
              </a:spcAft>
              <a:buSzPts val="1300"/>
              <a:buChar char="●"/>
            </a:pPr>
            <a:r>
              <a:rPr lang="en"/>
              <a:t>Steroids? IV vs. PO </a:t>
            </a:r>
            <a:endParaRPr/>
          </a:p>
          <a:p>
            <a:pPr indent="-311150" lvl="0" marL="457200" rtl="0" algn="l">
              <a:lnSpc>
                <a:spcPct val="200000"/>
              </a:lnSpc>
              <a:spcBef>
                <a:spcPts val="0"/>
              </a:spcBef>
              <a:spcAft>
                <a:spcPts val="0"/>
              </a:spcAft>
              <a:buSzPts val="1300"/>
              <a:buChar char="●"/>
            </a:pPr>
            <a:r>
              <a:rPr lang="en"/>
              <a:t>Tepezza </a:t>
            </a:r>
            <a:endParaRPr/>
          </a:p>
          <a:p>
            <a:pPr indent="-311150" lvl="0" marL="457200" rtl="0" algn="l">
              <a:lnSpc>
                <a:spcPct val="200000"/>
              </a:lnSpc>
              <a:spcBef>
                <a:spcPts val="0"/>
              </a:spcBef>
              <a:spcAft>
                <a:spcPts val="0"/>
              </a:spcAft>
              <a:buSzPts val="1300"/>
              <a:buChar char="●"/>
            </a:pPr>
            <a:r>
              <a:rPr lang="en"/>
              <a:t>Surgery </a:t>
            </a:r>
            <a:endParaRPr/>
          </a:p>
          <a:p>
            <a:pPr indent="-298450" lvl="1" marL="914400" rtl="0" algn="l">
              <a:lnSpc>
                <a:spcPct val="200000"/>
              </a:lnSpc>
              <a:spcBef>
                <a:spcPts val="0"/>
              </a:spcBef>
              <a:spcAft>
                <a:spcPts val="0"/>
              </a:spcAft>
              <a:buSzPts val="1100"/>
              <a:buChar char="○"/>
            </a:pPr>
            <a:r>
              <a:rPr lang="en"/>
              <a:t>Orbital Decompression </a:t>
            </a:r>
            <a:endParaRPr/>
          </a:p>
          <a:p>
            <a:pPr indent="-298450" lvl="1" marL="914400" rtl="0" algn="l">
              <a:lnSpc>
                <a:spcPct val="200000"/>
              </a:lnSpc>
              <a:spcBef>
                <a:spcPts val="0"/>
              </a:spcBef>
              <a:spcAft>
                <a:spcPts val="0"/>
              </a:spcAft>
              <a:buSzPts val="1100"/>
              <a:buChar char="○"/>
            </a:pPr>
            <a:r>
              <a:rPr lang="en"/>
              <a:t>Strabismus </a:t>
            </a:r>
            <a:endParaRPr/>
          </a:p>
          <a:p>
            <a:pPr indent="-298450" lvl="1" marL="914400" rtl="0" algn="l">
              <a:lnSpc>
                <a:spcPct val="200000"/>
              </a:lnSpc>
              <a:spcBef>
                <a:spcPts val="0"/>
              </a:spcBef>
              <a:spcAft>
                <a:spcPts val="0"/>
              </a:spcAft>
              <a:buSzPts val="1100"/>
              <a:buChar char="○"/>
            </a:pPr>
            <a:r>
              <a:rPr lang="en"/>
              <a:t>Eyelid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8"/>
          <p:cNvSpPr txBox="1"/>
          <p:nvPr>
            <p:ph type="title"/>
          </p:nvPr>
        </p:nvSpPr>
        <p:spPr>
          <a:xfrm>
            <a:off x="819150" y="6021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Myasthenia Gravis (MG) </a:t>
            </a:r>
            <a:endParaRPr/>
          </a:p>
        </p:txBody>
      </p:sp>
      <p:sp>
        <p:nvSpPr>
          <p:cNvPr id="375" name="Google Shape;375;p48"/>
          <p:cNvSpPr txBox="1"/>
          <p:nvPr>
            <p:ph idx="1" type="body"/>
          </p:nvPr>
        </p:nvSpPr>
        <p:spPr>
          <a:xfrm>
            <a:off x="769350" y="1387475"/>
            <a:ext cx="7718400" cy="3385500"/>
          </a:xfrm>
          <a:prstGeom prst="rect">
            <a:avLst/>
          </a:prstGeom>
          <a:noFill/>
          <a:ln>
            <a:noFill/>
          </a:ln>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Rare acquired autoimmune disease </a:t>
            </a:r>
            <a:endParaRPr/>
          </a:p>
          <a:p>
            <a:pPr indent="-311150" lvl="0" marL="457200" rtl="0" algn="l">
              <a:lnSpc>
                <a:spcPct val="200000"/>
              </a:lnSpc>
              <a:spcBef>
                <a:spcPts val="0"/>
              </a:spcBef>
              <a:spcAft>
                <a:spcPts val="0"/>
              </a:spcAft>
              <a:buSzPts val="1300"/>
              <a:buChar char="●"/>
            </a:pPr>
            <a:r>
              <a:rPr lang="en"/>
              <a:t>Antibodies destroy neuromuscular connections resulting in muscle weakness and fatigue </a:t>
            </a:r>
            <a:endParaRPr/>
          </a:p>
          <a:p>
            <a:pPr indent="-311150" lvl="0" marL="457200" rtl="0" algn="l">
              <a:lnSpc>
                <a:spcPct val="200000"/>
              </a:lnSpc>
              <a:spcBef>
                <a:spcPts val="0"/>
              </a:spcBef>
              <a:spcAft>
                <a:spcPts val="0"/>
              </a:spcAft>
              <a:buSzPts val="1300"/>
              <a:buChar char="●"/>
            </a:pPr>
            <a:r>
              <a:rPr lang="en"/>
              <a:t>Voluntary muscles of the body </a:t>
            </a:r>
            <a:endParaRPr/>
          </a:p>
          <a:p>
            <a:pPr indent="-298450" lvl="1" marL="914400" rtl="0" algn="l">
              <a:lnSpc>
                <a:spcPct val="200000"/>
              </a:lnSpc>
              <a:spcBef>
                <a:spcPts val="0"/>
              </a:spcBef>
              <a:spcAft>
                <a:spcPts val="0"/>
              </a:spcAft>
              <a:buSzPts val="1100"/>
              <a:buChar char="○"/>
            </a:pPr>
            <a:r>
              <a:rPr lang="en"/>
              <a:t>Normal muscles and nerves </a:t>
            </a:r>
            <a:endParaRPr/>
          </a:p>
          <a:p>
            <a:pPr indent="-311150" lvl="0" marL="457200" rtl="0" algn="l">
              <a:lnSpc>
                <a:spcPct val="200000"/>
              </a:lnSpc>
              <a:spcBef>
                <a:spcPts val="0"/>
              </a:spcBef>
              <a:spcAft>
                <a:spcPts val="0"/>
              </a:spcAft>
              <a:buSzPts val="1300"/>
              <a:buChar char="●"/>
            </a:pPr>
            <a:r>
              <a:rPr lang="en"/>
              <a:t>Ocular Myasthenia Gravis affects only the ocular muscles</a:t>
            </a:r>
            <a:endParaRPr/>
          </a:p>
          <a:p>
            <a:pPr indent="-311150" lvl="0" marL="457200" rtl="0" algn="l">
              <a:lnSpc>
                <a:spcPct val="200000"/>
              </a:lnSpc>
              <a:spcBef>
                <a:spcPts val="0"/>
              </a:spcBef>
              <a:spcAft>
                <a:spcPts val="0"/>
              </a:spcAft>
              <a:buSzPts val="1300"/>
              <a:buChar char="●"/>
            </a:pPr>
            <a:r>
              <a:rPr lang="en"/>
              <a:t>Systemic Myasthenia Gravis: ocular muscles (generally presenting symptom) + other voluntary muscles</a:t>
            </a:r>
            <a:endParaRPr/>
          </a:p>
          <a:p>
            <a:pPr indent="-298450" lvl="1" marL="914400" rtl="0" algn="l">
              <a:lnSpc>
                <a:spcPct val="200000"/>
              </a:lnSpc>
              <a:spcBef>
                <a:spcPts val="0"/>
              </a:spcBef>
              <a:spcAft>
                <a:spcPts val="0"/>
              </a:spcAft>
              <a:buSzPts val="1100"/>
              <a:buChar char="○"/>
            </a:pPr>
            <a:r>
              <a:rPr lang="en"/>
              <a:t>~85% of patients presenting with ocular MG will develop systemic MG within 2 years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9"/>
          <p:cNvPicPr preferRelativeResize="0"/>
          <p:nvPr/>
        </p:nvPicPr>
        <p:blipFill rotWithShape="1">
          <a:blip r:embed="rId3">
            <a:alphaModFix/>
          </a:blip>
          <a:srcRect b="0" l="0" r="0" t="0"/>
          <a:stretch/>
        </p:blipFill>
        <p:spPr>
          <a:xfrm>
            <a:off x="1367950" y="571501"/>
            <a:ext cx="6635674" cy="3755224"/>
          </a:xfrm>
          <a:prstGeom prst="rect">
            <a:avLst/>
          </a:prstGeom>
          <a:noFill/>
          <a:ln>
            <a:noFill/>
          </a:ln>
        </p:spPr>
      </p:pic>
      <p:sp>
        <p:nvSpPr>
          <p:cNvPr id="381" name="Google Shape;381;p49"/>
          <p:cNvSpPr txBox="1"/>
          <p:nvPr/>
        </p:nvSpPr>
        <p:spPr>
          <a:xfrm>
            <a:off x="412750" y="4582600"/>
            <a:ext cx="8445600" cy="381000"/>
          </a:xfrm>
          <a:prstGeom prst="rect">
            <a:avLst/>
          </a:prstGeom>
          <a:noFill/>
          <a:ln>
            <a:noFill/>
          </a:ln>
        </p:spPr>
        <p:txBody>
          <a:bodyPr anchorCtr="0" anchor="t" bIns="91425" lIns="91425" spcFirstLastPara="1" rIns="91425" wrap="square" tIns="91425">
            <a:noAutofit/>
          </a:bodyPr>
          <a:lstStyle/>
          <a:p>
            <a:pPr indent="-12700" lvl="0" marL="355600" marR="0" rtl="0" algn="l">
              <a:lnSpc>
                <a:spcPct val="115000"/>
              </a:lnSpc>
              <a:spcBef>
                <a:spcPts val="120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Dresser, L., Wlodarski, R., Rezania, K., &amp; Soliven, B. (2021, May 21). </a:t>
            </a:r>
            <a:r>
              <a:rPr b="0" i="1" lang="en" sz="700" u="none" cap="none" strike="noStrike">
                <a:solidFill>
                  <a:srgbClr val="000000"/>
                </a:solidFill>
                <a:latin typeface="Arial"/>
                <a:ea typeface="Arial"/>
                <a:cs typeface="Arial"/>
                <a:sym typeface="Arial"/>
              </a:rPr>
              <a:t>Myasthenia gravis: Epidemiology, pathophysiology and clinical manifestations</a:t>
            </a:r>
            <a:r>
              <a:rPr b="0" i="0" lang="en" sz="700" u="none" cap="none" strike="noStrike">
                <a:solidFill>
                  <a:srgbClr val="000000"/>
                </a:solidFill>
                <a:latin typeface="Arial"/>
                <a:ea typeface="Arial"/>
                <a:cs typeface="Arial"/>
                <a:sym typeface="Arial"/>
              </a:rPr>
              <a:t>. MDPI. https://www.mdpi.com/2077-0383/10/11/2235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0"/>
          <p:cNvSpPr txBox="1"/>
          <p:nvPr>
            <p:ph type="title"/>
          </p:nvPr>
        </p:nvSpPr>
        <p:spPr>
          <a:xfrm>
            <a:off x="819150" y="5386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Ocular Myasthenia Gravis </a:t>
            </a:r>
            <a:endParaRPr/>
          </a:p>
        </p:txBody>
      </p:sp>
      <p:sp>
        <p:nvSpPr>
          <p:cNvPr id="387" name="Google Shape;387;p50"/>
          <p:cNvSpPr txBox="1"/>
          <p:nvPr>
            <p:ph idx="1" type="body"/>
          </p:nvPr>
        </p:nvSpPr>
        <p:spPr>
          <a:xfrm>
            <a:off x="893225" y="1333500"/>
            <a:ext cx="7505700" cy="3291300"/>
          </a:xfrm>
          <a:prstGeom prst="rect">
            <a:avLst/>
          </a:prstGeom>
          <a:noFill/>
          <a:ln>
            <a:noFill/>
          </a:ln>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May present as a CN palsy or without any specific pattern </a:t>
            </a:r>
            <a:endParaRPr/>
          </a:p>
          <a:p>
            <a:pPr indent="-311150" lvl="0" marL="457200" rtl="0" algn="l">
              <a:lnSpc>
                <a:spcPct val="200000"/>
              </a:lnSpc>
              <a:spcBef>
                <a:spcPts val="0"/>
              </a:spcBef>
              <a:spcAft>
                <a:spcPts val="0"/>
              </a:spcAft>
              <a:buSzPts val="1300"/>
              <a:buChar char="●"/>
            </a:pPr>
            <a:r>
              <a:rPr lang="en"/>
              <a:t>Variation between exams </a:t>
            </a:r>
            <a:endParaRPr/>
          </a:p>
          <a:p>
            <a:pPr indent="-311150" lvl="0" marL="457200" rtl="0" algn="l">
              <a:lnSpc>
                <a:spcPct val="200000"/>
              </a:lnSpc>
              <a:spcBef>
                <a:spcPts val="0"/>
              </a:spcBef>
              <a:spcAft>
                <a:spcPts val="0"/>
              </a:spcAft>
              <a:buSzPts val="1300"/>
              <a:buChar char="●"/>
            </a:pPr>
            <a:r>
              <a:rPr lang="en"/>
              <a:t>Variable recovery course </a:t>
            </a:r>
            <a:endParaRPr/>
          </a:p>
          <a:p>
            <a:pPr indent="-311150" lvl="0" marL="457200" rtl="0" algn="l">
              <a:lnSpc>
                <a:spcPct val="200000"/>
              </a:lnSpc>
              <a:spcBef>
                <a:spcPts val="0"/>
              </a:spcBef>
              <a:spcAft>
                <a:spcPts val="0"/>
              </a:spcAft>
              <a:buSzPts val="1300"/>
              <a:buChar char="●"/>
            </a:pPr>
            <a:r>
              <a:rPr lang="en"/>
              <a:t>“Relapsing” episodes </a:t>
            </a:r>
            <a:endParaRPr/>
          </a:p>
          <a:p>
            <a:pPr indent="-311150" lvl="0" marL="457200" rtl="0" algn="l">
              <a:lnSpc>
                <a:spcPct val="200000"/>
              </a:lnSpc>
              <a:spcBef>
                <a:spcPts val="0"/>
              </a:spcBef>
              <a:spcAft>
                <a:spcPts val="0"/>
              </a:spcAft>
              <a:buSzPts val="1300"/>
              <a:buChar char="●"/>
            </a:pPr>
            <a:r>
              <a:rPr lang="en"/>
              <a:t>Ptosis WITHOUT pupillary changes +/- fatigability </a:t>
            </a:r>
            <a:endParaRPr/>
          </a:p>
          <a:p>
            <a:pPr indent="-298450" lvl="1" marL="914400" rtl="0" algn="l">
              <a:lnSpc>
                <a:spcPct val="200000"/>
              </a:lnSpc>
              <a:spcBef>
                <a:spcPts val="0"/>
              </a:spcBef>
              <a:spcAft>
                <a:spcPts val="0"/>
              </a:spcAft>
              <a:buSzPts val="1100"/>
              <a:buChar char="○"/>
            </a:pPr>
            <a:r>
              <a:rPr lang="en"/>
              <a:t>Ice Test: apply for 2-5 minutes on affected side </a:t>
            </a:r>
            <a:endParaRPr/>
          </a:p>
          <a:p>
            <a:pPr indent="-298450" lvl="2" marL="1371600" rtl="0" algn="l">
              <a:lnSpc>
                <a:spcPct val="200000"/>
              </a:lnSpc>
              <a:spcBef>
                <a:spcPts val="0"/>
              </a:spcBef>
              <a:spcAft>
                <a:spcPts val="0"/>
              </a:spcAft>
              <a:buSzPts val="1100"/>
              <a:buChar char="■"/>
            </a:pPr>
            <a:r>
              <a:rPr lang="en"/>
              <a:t>POSITIVE test: &gt; 2mm improvement Ocular Symptoms → Ptosis +/- Diplopia </a:t>
            </a:r>
            <a:endParaRPr/>
          </a:p>
          <a:p>
            <a:pPr indent="-311150" lvl="0" marL="457200" rtl="0" algn="l">
              <a:lnSpc>
                <a:spcPct val="200000"/>
              </a:lnSpc>
              <a:spcBef>
                <a:spcPts val="0"/>
              </a:spcBef>
              <a:spcAft>
                <a:spcPts val="0"/>
              </a:spcAft>
              <a:buSzPts val="1300"/>
              <a:buChar char="●"/>
            </a:pPr>
            <a:r>
              <a:rPr lang="en"/>
              <a:t>Change in symptoms based on time of day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1"/>
          <p:cNvSpPr txBox="1"/>
          <p:nvPr>
            <p:ph type="title"/>
          </p:nvPr>
        </p:nvSpPr>
        <p:spPr>
          <a:xfrm>
            <a:off x="819150" y="6868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Systemic Myasthenia Gravis</a:t>
            </a:r>
            <a:endParaRPr/>
          </a:p>
        </p:txBody>
      </p:sp>
      <p:sp>
        <p:nvSpPr>
          <p:cNvPr id="393" name="Google Shape;393;p51"/>
          <p:cNvSpPr txBox="1"/>
          <p:nvPr>
            <p:ph idx="1" type="body"/>
          </p:nvPr>
        </p:nvSpPr>
        <p:spPr>
          <a:xfrm>
            <a:off x="819150" y="1577975"/>
            <a:ext cx="7678800" cy="3174300"/>
          </a:xfrm>
          <a:prstGeom prst="rect">
            <a:avLst/>
          </a:prstGeom>
          <a:noFill/>
          <a:ln>
            <a:noFill/>
          </a:ln>
        </p:spPr>
        <p:txBody>
          <a:bodyPr anchorCtr="0" anchor="t" bIns="91425" lIns="91425" spcFirstLastPara="1" rIns="91425" wrap="square" tIns="91425">
            <a:normAutofit fontScale="85000" lnSpcReduction="20000"/>
          </a:bodyPr>
          <a:lstStyle/>
          <a:p>
            <a:pPr indent="-298767" lvl="0" marL="457200" rtl="0" algn="l">
              <a:lnSpc>
                <a:spcPct val="200000"/>
              </a:lnSpc>
              <a:spcBef>
                <a:spcPts val="0"/>
              </a:spcBef>
              <a:spcAft>
                <a:spcPts val="0"/>
              </a:spcAft>
              <a:buSzPct val="100000"/>
              <a:buChar char="●"/>
            </a:pPr>
            <a:r>
              <a:rPr lang="en"/>
              <a:t>Ask about “Bulbar” symptoms:</a:t>
            </a:r>
            <a:endParaRPr/>
          </a:p>
          <a:p>
            <a:pPr indent="-287972" lvl="1" marL="914400" rtl="0" algn="l">
              <a:lnSpc>
                <a:spcPct val="200000"/>
              </a:lnSpc>
              <a:spcBef>
                <a:spcPts val="0"/>
              </a:spcBef>
              <a:spcAft>
                <a:spcPts val="0"/>
              </a:spcAft>
              <a:buSzPct val="100000"/>
              <a:buChar char="○"/>
            </a:pPr>
            <a:r>
              <a:rPr lang="en"/>
              <a:t>Swallowing → Liquids vs. Solids </a:t>
            </a:r>
            <a:endParaRPr/>
          </a:p>
          <a:p>
            <a:pPr indent="-287972" lvl="1" marL="914400" rtl="0" algn="l">
              <a:lnSpc>
                <a:spcPct val="200000"/>
              </a:lnSpc>
              <a:spcBef>
                <a:spcPts val="0"/>
              </a:spcBef>
              <a:spcAft>
                <a:spcPts val="0"/>
              </a:spcAft>
              <a:buSzPct val="100000"/>
              <a:buChar char="○"/>
            </a:pPr>
            <a:r>
              <a:rPr lang="en"/>
              <a:t>Breathing</a:t>
            </a:r>
            <a:endParaRPr/>
          </a:p>
          <a:p>
            <a:pPr indent="-287972" lvl="1" marL="914400" rtl="0" algn="l">
              <a:lnSpc>
                <a:spcPct val="200000"/>
              </a:lnSpc>
              <a:spcBef>
                <a:spcPts val="0"/>
              </a:spcBef>
              <a:spcAft>
                <a:spcPts val="0"/>
              </a:spcAft>
              <a:buSzPct val="100000"/>
              <a:buChar char="○"/>
            </a:pPr>
            <a:r>
              <a:rPr lang="en"/>
              <a:t>Muscle Fatigue </a:t>
            </a:r>
            <a:endParaRPr/>
          </a:p>
          <a:p>
            <a:pPr indent="-298767" lvl="0" marL="457200" rtl="0" algn="l">
              <a:lnSpc>
                <a:spcPct val="200000"/>
              </a:lnSpc>
              <a:spcBef>
                <a:spcPts val="0"/>
              </a:spcBef>
              <a:spcAft>
                <a:spcPts val="0"/>
              </a:spcAft>
              <a:buSzPct val="100000"/>
              <a:buChar char="●"/>
            </a:pPr>
            <a:r>
              <a:rPr lang="en"/>
              <a:t>Workup: </a:t>
            </a:r>
            <a:endParaRPr/>
          </a:p>
          <a:p>
            <a:pPr indent="-287972" lvl="1" marL="914400" rtl="0" algn="l">
              <a:lnSpc>
                <a:spcPct val="200000"/>
              </a:lnSpc>
              <a:spcBef>
                <a:spcPts val="0"/>
              </a:spcBef>
              <a:spcAft>
                <a:spcPts val="0"/>
              </a:spcAft>
              <a:buSzPct val="100000"/>
              <a:buChar char="○"/>
            </a:pPr>
            <a:r>
              <a:rPr lang="en"/>
              <a:t>MG labs (AchR binding, blocking, modulating, MUSK)</a:t>
            </a:r>
            <a:endParaRPr/>
          </a:p>
          <a:p>
            <a:pPr indent="-287972" lvl="2" marL="1371600" rtl="0" algn="l">
              <a:lnSpc>
                <a:spcPct val="200000"/>
              </a:lnSpc>
              <a:spcBef>
                <a:spcPts val="0"/>
              </a:spcBef>
              <a:spcAft>
                <a:spcPts val="0"/>
              </a:spcAft>
              <a:buSzPct val="100000"/>
              <a:buChar char="■"/>
            </a:pPr>
            <a:r>
              <a:rPr lang="en"/>
              <a:t>CT Chest: Thymoma </a:t>
            </a:r>
            <a:endParaRPr/>
          </a:p>
          <a:p>
            <a:pPr indent="-298767" lvl="0" marL="457200" rtl="0" algn="l">
              <a:lnSpc>
                <a:spcPct val="200000"/>
              </a:lnSpc>
              <a:spcBef>
                <a:spcPts val="0"/>
              </a:spcBef>
              <a:spcAft>
                <a:spcPts val="0"/>
              </a:spcAft>
              <a:buSzPct val="100000"/>
              <a:buChar char="●"/>
            </a:pPr>
            <a:r>
              <a:rPr lang="en"/>
              <a:t>Treatment:</a:t>
            </a:r>
            <a:endParaRPr/>
          </a:p>
          <a:p>
            <a:pPr indent="-287972" lvl="1" marL="914400" rtl="0" algn="l">
              <a:lnSpc>
                <a:spcPct val="200000"/>
              </a:lnSpc>
              <a:spcBef>
                <a:spcPts val="0"/>
              </a:spcBef>
              <a:spcAft>
                <a:spcPts val="0"/>
              </a:spcAft>
              <a:buSzPct val="100000"/>
              <a:buChar char="○"/>
            </a:pPr>
            <a:r>
              <a:rPr lang="en"/>
              <a:t>Mestinon </a:t>
            </a:r>
            <a:endParaRPr/>
          </a:p>
          <a:p>
            <a:pPr indent="-287972" lvl="1" marL="914400" rtl="0" algn="l">
              <a:lnSpc>
                <a:spcPct val="200000"/>
              </a:lnSpc>
              <a:spcBef>
                <a:spcPts val="0"/>
              </a:spcBef>
              <a:spcAft>
                <a:spcPts val="0"/>
              </a:spcAft>
              <a:buSzPct val="100000"/>
              <a:buChar char="○"/>
            </a:pPr>
            <a:r>
              <a:rPr lang="en"/>
              <a:t>Steroids </a:t>
            </a:r>
            <a:endParaRPr/>
          </a:p>
          <a:p>
            <a:pPr indent="-287972" lvl="1" marL="914400" rtl="0" algn="l">
              <a:lnSpc>
                <a:spcPct val="200000"/>
              </a:lnSpc>
              <a:spcBef>
                <a:spcPts val="0"/>
              </a:spcBef>
              <a:spcAft>
                <a:spcPts val="0"/>
              </a:spcAft>
              <a:buSzPct val="100000"/>
              <a:buChar char="○"/>
            </a:pPr>
            <a:r>
              <a:rPr lang="en"/>
              <a:t>New biologics → Ultomiris, Vyvgart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6"/>
          <p:cNvSpPr txBox="1"/>
          <p:nvPr>
            <p:ph type="title"/>
          </p:nvPr>
        </p:nvSpPr>
        <p:spPr>
          <a:xfrm>
            <a:off x="819150" y="6233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Objectives </a:t>
            </a:r>
            <a:endParaRPr/>
          </a:p>
        </p:txBody>
      </p:sp>
      <p:sp>
        <p:nvSpPr>
          <p:cNvPr id="145" name="Google Shape;145;p16"/>
          <p:cNvSpPr txBox="1"/>
          <p:nvPr>
            <p:ph idx="1" type="body"/>
          </p:nvPr>
        </p:nvSpPr>
        <p:spPr>
          <a:xfrm>
            <a:off x="790500" y="1408650"/>
            <a:ext cx="7563000" cy="2930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Approach to patient with diplopia </a:t>
            </a:r>
            <a:endParaRPr sz="2100"/>
          </a:p>
          <a:p>
            <a:pPr indent="-349250" lvl="1" marL="914400" rtl="0" algn="l">
              <a:spcBef>
                <a:spcPts val="0"/>
              </a:spcBef>
              <a:spcAft>
                <a:spcPts val="0"/>
              </a:spcAft>
              <a:buSzPts val="1900"/>
              <a:buChar char="○"/>
            </a:pPr>
            <a:r>
              <a:rPr lang="en" sz="1900"/>
              <a:t>HPI</a:t>
            </a:r>
            <a:endParaRPr sz="1900"/>
          </a:p>
          <a:p>
            <a:pPr indent="-349250" lvl="1" marL="914400" rtl="0" algn="l">
              <a:spcBef>
                <a:spcPts val="0"/>
              </a:spcBef>
              <a:spcAft>
                <a:spcPts val="0"/>
              </a:spcAft>
              <a:buSzPts val="1900"/>
              <a:buChar char="○"/>
            </a:pPr>
            <a:r>
              <a:rPr lang="en" sz="1900"/>
              <a:t>Systemic Symptoms </a:t>
            </a:r>
            <a:endParaRPr sz="1900"/>
          </a:p>
          <a:p>
            <a:pPr indent="-349250" lvl="1" marL="914400" rtl="0" algn="l">
              <a:spcBef>
                <a:spcPts val="0"/>
              </a:spcBef>
              <a:spcAft>
                <a:spcPts val="0"/>
              </a:spcAft>
              <a:buSzPts val="1900"/>
              <a:buChar char="○"/>
            </a:pPr>
            <a:r>
              <a:rPr lang="en" sz="1900"/>
              <a:t>Exam </a:t>
            </a:r>
            <a:endParaRPr sz="1900"/>
          </a:p>
          <a:p>
            <a:pPr indent="-349250" lvl="1" marL="914400" rtl="0" algn="l">
              <a:spcBef>
                <a:spcPts val="0"/>
              </a:spcBef>
              <a:spcAft>
                <a:spcPts val="0"/>
              </a:spcAft>
              <a:buSzPts val="1900"/>
              <a:buChar char="○"/>
            </a:pPr>
            <a:r>
              <a:rPr lang="en" sz="1900"/>
              <a:t>Localization </a:t>
            </a:r>
            <a:endParaRPr sz="1900"/>
          </a:p>
          <a:p>
            <a:pPr indent="0" lvl="0" marL="457200" rtl="0" algn="l">
              <a:spcBef>
                <a:spcPts val="0"/>
              </a:spcBef>
              <a:spcAft>
                <a:spcPts val="0"/>
              </a:spcAft>
              <a:buNone/>
            </a:pPr>
            <a:r>
              <a:t/>
            </a:r>
            <a:endParaRPr sz="21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2"/>
          <p:cNvSpPr txBox="1"/>
          <p:nvPr>
            <p:ph type="title"/>
          </p:nvPr>
        </p:nvSpPr>
        <p:spPr>
          <a:xfrm>
            <a:off x="819150" y="5069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Miller Fisher Syndrome </a:t>
            </a:r>
            <a:endParaRPr/>
          </a:p>
        </p:txBody>
      </p:sp>
      <p:sp>
        <p:nvSpPr>
          <p:cNvPr id="399" name="Google Shape;399;p52"/>
          <p:cNvSpPr txBox="1"/>
          <p:nvPr>
            <p:ph idx="1" type="body"/>
          </p:nvPr>
        </p:nvSpPr>
        <p:spPr>
          <a:xfrm>
            <a:off x="745050" y="1220750"/>
            <a:ext cx="7647600" cy="3584100"/>
          </a:xfrm>
          <a:prstGeom prst="rect">
            <a:avLst/>
          </a:prstGeom>
          <a:noFill/>
          <a:ln>
            <a:noFill/>
          </a:ln>
        </p:spPr>
        <p:txBody>
          <a:bodyPr anchorCtr="0" anchor="t" bIns="91425" lIns="91425" spcFirstLastPara="1" rIns="91425" wrap="square" tIns="91425">
            <a:normAutofit fontScale="77500" lnSpcReduction="20000"/>
          </a:bodyPr>
          <a:lstStyle/>
          <a:p>
            <a:pPr indent="-292607" lvl="0" marL="457200" rtl="0" algn="l">
              <a:lnSpc>
                <a:spcPct val="200000"/>
              </a:lnSpc>
              <a:spcBef>
                <a:spcPts val="0"/>
              </a:spcBef>
              <a:spcAft>
                <a:spcPts val="0"/>
              </a:spcAft>
              <a:buSzPct val="100000"/>
              <a:buChar char="●"/>
            </a:pPr>
            <a:r>
              <a:rPr lang="en"/>
              <a:t>Fisher syndrome and Miller Fisher variant of Guillain Barre Syndrome</a:t>
            </a:r>
            <a:endParaRPr/>
          </a:p>
          <a:p>
            <a:pPr indent="-292607" lvl="0" marL="457200" rtl="0" algn="l">
              <a:lnSpc>
                <a:spcPct val="200000"/>
              </a:lnSpc>
              <a:spcBef>
                <a:spcPts val="0"/>
              </a:spcBef>
              <a:spcAft>
                <a:spcPts val="0"/>
              </a:spcAft>
              <a:buSzPct val="100000"/>
              <a:buChar char="●"/>
            </a:pPr>
            <a:r>
              <a:rPr lang="en"/>
              <a:t>Autoimmune antibody mediated peripheral neuropathy </a:t>
            </a:r>
            <a:endParaRPr/>
          </a:p>
          <a:p>
            <a:pPr indent="-282764" lvl="1" marL="914400" rtl="0" algn="l">
              <a:lnSpc>
                <a:spcPct val="200000"/>
              </a:lnSpc>
              <a:spcBef>
                <a:spcPts val="0"/>
              </a:spcBef>
              <a:spcAft>
                <a:spcPts val="0"/>
              </a:spcAft>
              <a:buSzPct val="100000"/>
              <a:buChar char="○"/>
            </a:pPr>
            <a:r>
              <a:rPr lang="en"/>
              <a:t>Anti-GQ1b antibody </a:t>
            </a:r>
            <a:endParaRPr/>
          </a:p>
          <a:p>
            <a:pPr indent="-292607" lvl="0" marL="457200" rtl="0" algn="l">
              <a:lnSpc>
                <a:spcPct val="200000"/>
              </a:lnSpc>
              <a:spcBef>
                <a:spcPts val="0"/>
              </a:spcBef>
              <a:spcAft>
                <a:spcPts val="0"/>
              </a:spcAft>
              <a:buSzPct val="100000"/>
              <a:buChar char="●"/>
            </a:pPr>
            <a:r>
              <a:rPr lang="en"/>
              <a:t>Descending vs. ascending </a:t>
            </a:r>
            <a:endParaRPr/>
          </a:p>
          <a:p>
            <a:pPr indent="-292607" lvl="0" marL="457200" rtl="0" algn="l">
              <a:lnSpc>
                <a:spcPct val="200000"/>
              </a:lnSpc>
              <a:spcBef>
                <a:spcPts val="0"/>
              </a:spcBef>
              <a:spcAft>
                <a:spcPts val="0"/>
              </a:spcAft>
              <a:buSzPct val="100000"/>
              <a:buChar char="●"/>
            </a:pPr>
            <a:r>
              <a:rPr lang="en"/>
              <a:t>Triad: External Ophthalmoplegia + Ataxia + Areflexia </a:t>
            </a:r>
            <a:endParaRPr/>
          </a:p>
          <a:p>
            <a:pPr indent="-292607" lvl="0" marL="457200" rtl="0" algn="l">
              <a:lnSpc>
                <a:spcPct val="200000"/>
              </a:lnSpc>
              <a:spcBef>
                <a:spcPts val="0"/>
              </a:spcBef>
              <a:spcAft>
                <a:spcPts val="0"/>
              </a:spcAft>
              <a:buSzPct val="100000"/>
              <a:buChar char="●"/>
            </a:pPr>
            <a:r>
              <a:rPr lang="en"/>
              <a:t>Preceding infection: majority will not test positive but will report upper respiratory or viral symptoms</a:t>
            </a:r>
            <a:endParaRPr/>
          </a:p>
          <a:p>
            <a:pPr indent="-282764" lvl="1" marL="914400" rtl="0" algn="l">
              <a:lnSpc>
                <a:spcPct val="200000"/>
              </a:lnSpc>
              <a:spcBef>
                <a:spcPts val="0"/>
              </a:spcBef>
              <a:spcAft>
                <a:spcPts val="0"/>
              </a:spcAft>
              <a:buSzPct val="100000"/>
              <a:buChar char="○"/>
            </a:pPr>
            <a:r>
              <a:rPr lang="en"/>
              <a:t>Campylobacter Jejuni 21%</a:t>
            </a:r>
            <a:endParaRPr/>
          </a:p>
          <a:p>
            <a:pPr indent="-282764" lvl="1" marL="914400" rtl="0" algn="l">
              <a:lnSpc>
                <a:spcPct val="200000"/>
              </a:lnSpc>
              <a:spcBef>
                <a:spcPts val="0"/>
              </a:spcBef>
              <a:spcAft>
                <a:spcPts val="0"/>
              </a:spcAft>
              <a:buSzPct val="100000"/>
              <a:buChar char="○"/>
            </a:pPr>
            <a:r>
              <a:rPr lang="en"/>
              <a:t>Autoimmune/Neoplastic</a:t>
            </a:r>
            <a:endParaRPr/>
          </a:p>
          <a:p>
            <a:pPr indent="-282764" lvl="1" marL="914400" rtl="0" algn="l">
              <a:lnSpc>
                <a:spcPct val="200000"/>
              </a:lnSpc>
              <a:spcBef>
                <a:spcPts val="0"/>
              </a:spcBef>
              <a:spcAft>
                <a:spcPts val="0"/>
              </a:spcAft>
              <a:buSzPct val="100000"/>
              <a:buChar char="○"/>
            </a:pPr>
            <a:r>
              <a:rPr lang="en"/>
              <a:t>Medication/Vaccinations:</a:t>
            </a:r>
            <a:endParaRPr/>
          </a:p>
          <a:p>
            <a:pPr indent="-282764" lvl="2" marL="1371600" rtl="0" algn="l">
              <a:lnSpc>
                <a:spcPct val="200000"/>
              </a:lnSpc>
              <a:spcBef>
                <a:spcPts val="0"/>
              </a:spcBef>
              <a:spcAft>
                <a:spcPts val="0"/>
              </a:spcAft>
              <a:buSzPct val="100000"/>
              <a:buChar char="■"/>
            </a:pPr>
            <a:r>
              <a:rPr lang="en"/>
              <a:t>Tacrolimus</a:t>
            </a:r>
            <a:endParaRPr/>
          </a:p>
          <a:p>
            <a:pPr indent="-282764" lvl="2" marL="1371600" rtl="0" algn="l">
              <a:lnSpc>
                <a:spcPct val="200000"/>
              </a:lnSpc>
              <a:spcBef>
                <a:spcPts val="0"/>
              </a:spcBef>
              <a:spcAft>
                <a:spcPts val="0"/>
              </a:spcAft>
              <a:buSzPct val="100000"/>
              <a:buChar char="■"/>
            </a:pPr>
            <a:r>
              <a:rPr lang="en"/>
              <a:t>TNF alpha inhibitors (adalimumab &amp; infliximab)</a:t>
            </a:r>
            <a:endParaRPr/>
          </a:p>
          <a:p>
            <a:pPr indent="-282764" lvl="2" marL="1371600" rtl="0" algn="l">
              <a:lnSpc>
                <a:spcPct val="200000"/>
              </a:lnSpc>
              <a:spcBef>
                <a:spcPts val="0"/>
              </a:spcBef>
              <a:spcAft>
                <a:spcPts val="0"/>
              </a:spcAft>
              <a:buSzPct val="100000"/>
              <a:buChar char="■"/>
            </a:pPr>
            <a:r>
              <a:rPr lang="en"/>
              <a:t>Staduvine </a:t>
            </a:r>
            <a:endParaRPr/>
          </a:p>
          <a:p>
            <a:pPr indent="-282764" lvl="2" marL="1371600" rtl="0" algn="l">
              <a:lnSpc>
                <a:spcPct val="200000"/>
              </a:lnSpc>
              <a:spcBef>
                <a:spcPts val="0"/>
              </a:spcBef>
              <a:spcAft>
                <a:spcPts val="0"/>
              </a:spcAft>
              <a:buSzPct val="100000"/>
              <a:buChar char="■"/>
            </a:pPr>
            <a:r>
              <a:rPr lang="en"/>
              <a:t>Pneumovax</a:t>
            </a:r>
            <a:endParaRPr/>
          </a:p>
          <a:p>
            <a:pPr indent="-282764" lvl="2" marL="1371600" rtl="0" algn="l">
              <a:lnSpc>
                <a:spcPct val="200000"/>
              </a:lnSpc>
              <a:spcBef>
                <a:spcPts val="0"/>
              </a:spcBef>
              <a:spcAft>
                <a:spcPts val="0"/>
              </a:spcAft>
              <a:buSzPct val="100000"/>
              <a:buChar char="■"/>
            </a:pPr>
            <a:r>
              <a:rPr lang="en"/>
              <a:t>Influenza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3"/>
          <p:cNvPicPr preferRelativeResize="0"/>
          <p:nvPr/>
        </p:nvPicPr>
        <p:blipFill rotWithShape="1">
          <a:blip r:embed="rId3">
            <a:alphaModFix/>
          </a:blip>
          <a:srcRect b="16028" l="0" r="2723" t="0"/>
          <a:stretch/>
        </p:blipFill>
        <p:spPr>
          <a:xfrm>
            <a:off x="2254250" y="296325"/>
            <a:ext cx="4381500" cy="4466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4"/>
          <p:cNvPicPr preferRelativeResize="0"/>
          <p:nvPr/>
        </p:nvPicPr>
        <p:blipFill rotWithShape="1">
          <a:blip r:embed="rId3">
            <a:alphaModFix/>
          </a:blip>
          <a:srcRect b="16540" l="0" r="3305" t="0"/>
          <a:stretch/>
        </p:blipFill>
        <p:spPr>
          <a:xfrm>
            <a:off x="374650" y="361950"/>
            <a:ext cx="3964525" cy="4038600"/>
          </a:xfrm>
          <a:prstGeom prst="rect">
            <a:avLst/>
          </a:prstGeom>
          <a:noFill/>
          <a:ln>
            <a:noFill/>
          </a:ln>
        </p:spPr>
      </p:pic>
      <p:sp>
        <p:nvSpPr>
          <p:cNvPr id="410" name="Google Shape;410;p54"/>
          <p:cNvSpPr txBox="1"/>
          <p:nvPr/>
        </p:nvSpPr>
        <p:spPr>
          <a:xfrm>
            <a:off x="1936600" y="4400550"/>
            <a:ext cx="1016100" cy="34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June 2023</a:t>
            </a:r>
            <a:endParaRPr b="0" i="0" sz="1400" u="none" cap="none" strike="noStrike">
              <a:solidFill>
                <a:srgbClr val="000000"/>
              </a:solidFill>
              <a:latin typeface="Calibri"/>
              <a:ea typeface="Calibri"/>
              <a:cs typeface="Calibri"/>
              <a:sym typeface="Calibri"/>
            </a:endParaRPr>
          </a:p>
        </p:txBody>
      </p:sp>
      <p:pic>
        <p:nvPicPr>
          <p:cNvPr id="411" name="Google Shape;411;p54"/>
          <p:cNvPicPr preferRelativeResize="0"/>
          <p:nvPr/>
        </p:nvPicPr>
        <p:blipFill rotWithShape="1">
          <a:blip r:embed="rId4">
            <a:alphaModFix/>
          </a:blip>
          <a:srcRect b="16534" l="1960" r="0" t="0"/>
          <a:stretch/>
        </p:blipFill>
        <p:spPr>
          <a:xfrm>
            <a:off x="4572000" y="361950"/>
            <a:ext cx="4019576" cy="4038600"/>
          </a:xfrm>
          <a:prstGeom prst="rect">
            <a:avLst/>
          </a:prstGeom>
          <a:noFill/>
          <a:ln>
            <a:noFill/>
          </a:ln>
        </p:spPr>
      </p:pic>
      <p:sp>
        <p:nvSpPr>
          <p:cNvPr id="412" name="Google Shape;412;p54"/>
          <p:cNvSpPr txBox="1"/>
          <p:nvPr/>
        </p:nvSpPr>
        <p:spPr>
          <a:xfrm>
            <a:off x="6021900" y="4400550"/>
            <a:ext cx="1746300" cy="1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July 2023</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5"/>
          <p:cNvSpPr txBox="1"/>
          <p:nvPr>
            <p:ph type="title"/>
          </p:nvPr>
        </p:nvSpPr>
        <p:spPr>
          <a:xfrm>
            <a:off x="819150" y="5492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Internuclear Ophthalmoplegia (INO)</a:t>
            </a:r>
            <a:endParaRPr/>
          </a:p>
        </p:txBody>
      </p:sp>
      <p:sp>
        <p:nvSpPr>
          <p:cNvPr id="418" name="Google Shape;418;p55"/>
          <p:cNvSpPr txBox="1"/>
          <p:nvPr>
            <p:ph idx="1" type="body"/>
          </p:nvPr>
        </p:nvSpPr>
        <p:spPr>
          <a:xfrm>
            <a:off x="861500" y="1503875"/>
            <a:ext cx="7626300" cy="3089400"/>
          </a:xfrm>
          <a:prstGeom prst="rect">
            <a:avLst/>
          </a:prstGeom>
          <a:noFill/>
          <a:ln>
            <a:noFill/>
          </a:ln>
        </p:spPr>
        <p:txBody>
          <a:bodyPr anchorCtr="0" anchor="t" bIns="91425" lIns="91425" spcFirstLastPara="1" rIns="91425" wrap="square" tIns="91425">
            <a:normAutofit/>
          </a:bodyPr>
          <a:lstStyle/>
          <a:p>
            <a:pPr indent="-311150" lvl="0" marL="457200" rtl="0" algn="l">
              <a:lnSpc>
                <a:spcPct val="200000"/>
              </a:lnSpc>
              <a:spcBef>
                <a:spcPts val="0"/>
              </a:spcBef>
              <a:spcAft>
                <a:spcPts val="0"/>
              </a:spcAft>
              <a:buSzPts val="1300"/>
              <a:buChar char="●"/>
            </a:pPr>
            <a:r>
              <a:rPr lang="en"/>
              <a:t>Adduction deficit with </a:t>
            </a:r>
            <a:r>
              <a:rPr b="1" lang="en"/>
              <a:t>contralateral </a:t>
            </a:r>
            <a:r>
              <a:rPr lang="en"/>
              <a:t>abducting nystagmus </a:t>
            </a:r>
            <a:endParaRPr/>
          </a:p>
          <a:p>
            <a:pPr indent="-311150" lvl="0" marL="457200" rtl="0" algn="l">
              <a:lnSpc>
                <a:spcPct val="200000"/>
              </a:lnSpc>
              <a:spcBef>
                <a:spcPts val="0"/>
              </a:spcBef>
              <a:spcAft>
                <a:spcPts val="0"/>
              </a:spcAft>
              <a:buSzPts val="1300"/>
              <a:buChar char="●"/>
            </a:pPr>
            <a:r>
              <a:rPr lang="en"/>
              <a:t>Pathological side is the side with ADDuction deficit </a:t>
            </a:r>
            <a:endParaRPr/>
          </a:p>
          <a:p>
            <a:pPr indent="-311150" lvl="0" marL="457200" rtl="0" algn="l">
              <a:lnSpc>
                <a:spcPct val="200000"/>
              </a:lnSpc>
              <a:spcBef>
                <a:spcPts val="0"/>
              </a:spcBef>
              <a:spcAft>
                <a:spcPts val="0"/>
              </a:spcAft>
              <a:buSzPts val="1300"/>
              <a:buChar char="●"/>
            </a:pPr>
            <a:r>
              <a:rPr lang="en"/>
              <a:t>Young patients = Demyelinating Disorder </a:t>
            </a:r>
            <a:endParaRPr/>
          </a:p>
          <a:p>
            <a:pPr indent="-311150" lvl="0" marL="457200" rtl="0" algn="l">
              <a:lnSpc>
                <a:spcPct val="200000"/>
              </a:lnSpc>
              <a:spcBef>
                <a:spcPts val="0"/>
              </a:spcBef>
              <a:spcAft>
                <a:spcPts val="0"/>
              </a:spcAft>
              <a:buSzPts val="1300"/>
              <a:buChar char="●"/>
            </a:pPr>
            <a:r>
              <a:rPr lang="en"/>
              <a:t>Older patients = Stroke </a:t>
            </a:r>
            <a:endParaRPr/>
          </a:p>
          <a:p>
            <a:pPr indent="-311150" lvl="0" marL="457200" rtl="0" algn="l">
              <a:lnSpc>
                <a:spcPct val="200000"/>
              </a:lnSpc>
              <a:spcBef>
                <a:spcPts val="0"/>
              </a:spcBef>
              <a:spcAft>
                <a:spcPts val="0"/>
              </a:spcAft>
              <a:buSzPts val="1300"/>
              <a:buChar char="●"/>
            </a:pPr>
            <a:r>
              <a:rPr lang="en"/>
              <a:t>Management: MRI Brain WWO with special attention to the MLF pathway </a:t>
            </a:r>
            <a:endParaRPr/>
          </a:p>
          <a:p>
            <a:pPr indent="-311150" lvl="0" marL="457200" rtl="0" algn="l">
              <a:lnSpc>
                <a:spcPct val="200000"/>
              </a:lnSpc>
              <a:spcBef>
                <a:spcPts val="0"/>
              </a:spcBef>
              <a:spcAft>
                <a:spcPts val="0"/>
              </a:spcAft>
              <a:buSzPts val="1300"/>
              <a:buChar char="●"/>
            </a:pPr>
            <a:r>
              <a:rPr lang="en"/>
              <a:t>Treatment based on etiology </a:t>
            </a:r>
            <a:endParaRPr/>
          </a:p>
          <a:p>
            <a:pPr indent="-298450" lvl="1" marL="914400" rtl="0" algn="l">
              <a:lnSpc>
                <a:spcPct val="200000"/>
              </a:lnSpc>
              <a:spcBef>
                <a:spcPts val="0"/>
              </a:spcBef>
              <a:spcAft>
                <a:spcPts val="0"/>
              </a:spcAft>
              <a:buSzPts val="1100"/>
              <a:buChar char="○"/>
            </a:pPr>
            <a:r>
              <a:rPr lang="en"/>
              <a:t>Demyelinating disease → Multiple Sclerosis, NMO, Anti-Mog </a:t>
            </a:r>
            <a:endParaRPr/>
          </a:p>
          <a:p>
            <a:pPr indent="-298450" lvl="1" marL="914400" rtl="0" algn="l">
              <a:lnSpc>
                <a:spcPct val="200000"/>
              </a:lnSpc>
              <a:spcBef>
                <a:spcPts val="0"/>
              </a:spcBef>
              <a:spcAft>
                <a:spcPts val="0"/>
              </a:spcAft>
              <a:buSzPts val="1100"/>
              <a:buChar char="○"/>
            </a:pPr>
            <a:r>
              <a:rPr lang="en"/>
              <a:t>Stroke → risk factor management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56"/>
          <p:cNvPicPr preferRelativeResize="0"/>
          <p:nvPr/>
        </p:nvPicPr>
        <p:blipFill rotWithShape="1">
          <a:blip r:embed="rId3">
            <a:alphaModFix/>
          </a:blip>
          <a:srcRect b="16755" l="0" r="2046" t="0"/>
          <a:stretch/>
        </p:blipFill>
        <p:spPr>
          <a:xfrm>
            <a:off x="2321975" y="557725"/>
            <a:ext cx="4017425" cy="40280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txBox="1"/>
          <p:nvPr>
            <p:ph type="title"/>
          </p:nvPr>
        </p:nvSpPr>
        <p:spPr>
          <a:xfrm>
            <a:off x="766250" y="4117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Paraneoplastic Disorder</a:t>
            </a:r>
            <a:endParaRPr/>
          </a:p>
        </p:txBody>
      </p:sp>
      <p:sp>
        <p:nvSpPr>
          <p:cNvPr id="429" name="Google Shape;429;p57"/>
          <p:cNvSpPr txBox="1"/>
          <p:nvPr>
            <p:ph idx="1" type="body"/>
          </p:nvPr>
        </p:nvSpPr>
        <p:spPr>
          <a:xfrm>
            <a:off x="819150" y="1186400"/>
            <a:ext cx="7806300" cy="3501900"/>
          </a:xfrm>
          <a:prstGeom prst="rect">
            <a:avLst/>
          </a:prstGeom>
          <a:noFill/>
          <a:ln>
            <a:noFill/>
          </a:ln>
        </p:spPr>
        <p:txBody>
          <a:bodyPr anchorCtr="0" anchor="t" bIns="91425" lIns="91425" spcFirstLastPara="1" rIns="91425" wrap="square" tIns="91425">
            <a:normAutofit fontScale="70000" lnSpcReduction="10000"/>
          </a:bodyPr>
          <a:lstStyle/>
          <a:p>
            <a:pPr indent="-286385" lvl="0" marL="457200" rtl="0" algn="l">
              <a:lnSpc>
                <a:spcPct val="200000"/>
              </a:lnSpc>
              <a:spcBef>
                <a:spcPts val="0"/>
              </a:spcBef>
              <a:spcAft>
                <a:spcPts val="0"/>
              </a:spcAft>
              <a:buSzPct val="100000"/>
              <a:buChar char="●"/>
            </a:pPr>
            <a:r>
              <a:rPr lang="en"/>
              <a:t>Group of neurological disorders secondary to immune response to the nervous system associated with cancer </a:t>
            </a:r>
            <a:endParaRPr/>
          </a:p>
          <a:p>
            <a:pPr indent="-286385" lvl="0" marL="457200" rtl="0" algn="l">
              <a:lnSpc>
                <a:spcPct val="200000"/>
              </a:lnSpc>
              <a:spcBef>
                <a:spcPts val="0"/>
              </a:spcBef>
              <a:spcAft>
                <a:spcPts val="0"/>
              </a:spcAft>
              <a:buSzPct val="100000"/>
              <a:buChar char="●"/>
            </a:pPr>
            <a:r>
              <a:rPr lang="en"/>
              <a:t>Prevalence</a:t>
            </a:r>
            <a:r>
              <a:rPr lang="en"/>
              <a:t> &lt; 1%</a:t>
            </a:r>
            <a:endParaRPr/>
          </a:p>
          <a:p>
            <a:pPr indent="-286385" lvl="0" marL="457200" rtl="0" algn="l">
              <a:lnSpc>
                <a:spcPct val="200000"/>
              </a:lnSpc>
              <a:spcBef>
                <a:spcPts val="0"/>
              </a:spcBef>
              <a:spcAft>
                <a:spcPts val="0"/>
              </a:spcAft>
              <a:buSzPct val="100000"/>
              <a:buChar char="●"/>
            </a:pPr>
            <a:r>
              <a:rPr lang="en"/>
              <a:t>Frequently manifest prior to diagnosis however can also be signs of recurrence </a:t>
            </a:r>
            <a:endParaRPr/>
          </a:p>
          <a:p>
            <a:pPr indent="-286385" lvl="0" marL="457200" rtl="0" algn="l">
              <a:lnSpc>
                <a:spcPct val="200000"/>
              </a:lnSpc>
              <a:spcBef>
                <a:spcPts val="0"/>
              </a:spcBef>
              <a:spcAft>
                <a:spcPts val="0"/>
              </a:spcAft>
              <a:buSzPct val="100000"/>
              <a:buChar char="●"/>
            </a:pPr>
            <a:r>
              <a:rPr lang="en"/>
              <a:t>Variable presentations </a:t>
            </a:r>
            <a:endParaRPr/>
          </a:p>
          <a:p>
            <a:pPr indent="-286385" lvl="0" marL="457200" rtl="0" algn="l">
              <a:lnSpc>
                <a:spcPct val="200000"/>
              </a:lnSpc>
              <a:spcBef>
                <a:spcPts val="0"/>
              </a:spcBef>
              <a:spcAft>
                <a:spcPts val="0"/>
              </a:spcAft>
              <a:buSzPct val="100000"/>
              <a:buChar char="●"/>
            </a:pPr>
            <a:r>
              <a:rPr lang="en"/>
              <a:t>Classic presentations:</a:t>
            </a:r>
            <a:endParaRPr/>
          </a:p>
          <a:p>
            <a:pPr indent="-277494" lvl="1" marL="914400" rtl="0" algn="l">
              <a:lnSpc>
                <a:spcPct val="200000"/>
              </a:lnSpc>
              <a:spcBef>
                <a:spcPts val="0"/>
              </a:spcBef>
              <a:spcAft>
                <a:spcPts val="0"/>
              </a:spcAft>
              <a:buSzPct val="100000"/>
              <a:buChar char="○"/>
            </a:pPr>
            <a:r>
              <a:rPr lang="en"/>
              <a:t>Opsoclonus-Myoclonus </a:t>
            </a:r>
            <a:endParaRPr/>
          </a:p>
          <a:p>
            <a:pPr indent="-277494" lvl="1" marL="914400" rtl="0" algn="l">
              <a:lnSpc>
                <a:spcPct val="200000"/>
              </a:lnSpc>
              <a:spcBef>
                <a:spcPts val="0"/>
              </a:spcBef>
              <a:spcAft>
                <a:spcPts val="0"/>
              </a:spcAft>
              <a:buSzPct val="100000"/>
              <a:buChar char="○"/>
            </a:pPr>
            <a:r>
              <a:rPr lang="en"/>
              <a:t>Lambert-Eaton Myasthenic  Syndrome </a:t>
            </a:r>
            <a:endParaRPr/>
          </a:p>
          <a:p>
            <a:pPr indent="-277494" lvl="1" marL="914400" rtl="0" algn="l">
              <a:lnSpc>
                <a:spcPct val="200000"/>
              </a:lnSpc>
              <a:spcBef>
                <a:spcPts val="0"/>
              </a:spcBef>
              <a:spcAft>
                <a:spcPts val="0"/>
              </a:spcAft>
              <a:buSzPct val="100000"/>
              <a:buChar char="○"/>
            </a:pPr>
            <a:r>
              <a:rPr lang="en"/>
              <a:t>Limbic Encephalitis </a:t>
            </a:r>
            <a:endParaRPr/>
          </a:p>
          <a:p>
            <a:pPr indent="-277494" lvl="1" marL="914400" rtl="0" algn="l">
              <a:lnSpc>
                <a:spcPct val="200000"/>
              </a:lnSpc>
              <a:spcBef>
                <a:spcPts val="0"/>
              </a:spcBef>
              <a:spcAft>
                <a:spcPts val="0"/>
              </a:spcAft>
              <a:buSzPct val="100000"/>
              <a:buChar char="○"/>
            </a:pPr>
            <a:r>
              <a:rPr lang="en"/>
              <a:t>Paraneoplastic Cerebellar Degeneration</a:t>
            </a:r>
            <a:endParaRPr/>
          </a:p>
          <a:p>
            <a:pPr indent="-286385" lvl="0" marL="457200" rtl="0" algn="l">
              <a:lnSpc>
                <a:spcPct val="200000"/>
              </a:lnSpc>
              <a:spcBef>
                <a:spcPts val="0"/>
              </a:spcBef>
              <a:spcAft>
                <a:spcPts val="0"/>
              </a:spcAft>
              <a:buSzPct val="100000"/>
              <a:buChar char="●"/>
            </a:pPr>
            <a:r>
              <a:rPr lang="en"/>
              <a:t>Management: Serum and CSF paraneoplastic panel </a:t>
            </a:r>
            <a:endParaRPr/>
          </a:p>
          <a:p>
            <a:pPr indent="-286385" lvl="0" marL="457200" rtl="0" algn="l">
              <a:lnSpc>
                <a:spcPct val="200000"/>
              </a:lnSpc>
              <a:spcBef>
                <a:spcPts val="0"/>
              </a:spcBef>
              <a:spcAft>
                <a:spcPts val="0"/>
              </a:spcAft>
              <a:buSzPct val="100000"/>
              <a:buChar char="●"/>
            </a:pPr>
            <a:r>
              <a:rPr lang="en"/>
              <a:t>Treatment: </a:t>
            </a:r>
            <a:endParaRPr/>
          </a:p>
          <a:p>
            <a:pPr indent="-277494" lvl="1" marL="914400" rtl="0" algn="l">
              <a:lnSpc>
                <a:spcPct val="200000"/>
              </a:lnSpc>
              <a:spcBef>
                <a:spcPts val="0"/>
              </a:spcBef>
              <a:spcAft>
                <a:spcPts val="0"/>
              </a:spcAft>
              <a:buSzPct val="100000"/>
              <a:buChar char="○"/>
            </a:pPr>
            <a:r>
              <a:rPr lang="en"/>
              <a:t>Must treat underlying malignancy </a:t>
            </a:r>
            <a:endParaRPr/>
          </a:p>
          <a:p>
            <a:pPr indent="-277494" lvl="1" marL="914400" rtl="0" algn="l">
              <a:lnSpc>
                <a:spcPct val="200000"/>
              </a:lnSpc>
              <a:spcBef>
                <a:spcPts val="0"/>
              </a:spcBef>
              <a:spcAft>
                <a:spcPts val="0"/>
              </a:spcAft>
              <a:buSzPct val="100000"/>
              <a:buChar char="○"/>
            </a:pPr>
            <a:r>
              <a:rPr lang="en"/>
              <a:t>IVIG</a:t>
            </a:r>
            <a:endParaRPr/>
          </a:p>
          <a:p>
            <a:pPr indent="-277494" lvl="1" marL="914400" rtl="0" algn="l">
              <a:lnSpc>
                <a:spcPct val="200000"/>
              </a:lnSpc>
              <a:spcBef>
                <a:spcPts val="0"/>
              </a:spcBef>
              <a:spcAft>
                <a:spcPts val="0"/>
              </a:spcAft>
              <a:buSzPct val="100000"/>
              <a:buChar char="○"/>
            </a:pPr>
            <a:r>
              <a:rPr lang="en"/>
              <a:t>Cyclophosphamide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Paraneoplastic Sample Case </a:t>
            </a:r>
            <a:endParaRPr/>
          </a:p>
        </p:txBody>
      </p:sp>
      <p:sp>
        <p:nvSpPr>
          <p:cNvPr id="435" name="Google Shape;435;p5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9"/>
          <p:cNvSpPr txBox="1"/>
          <p:nvPr>
            <p:ph type="ctrTitle"/>
          </p:nvPr>
        </p:nvSpPr>
        <p:spPr>
          <a:xfrm>
            <a:off x="447750" y="1822825"/>
            <a:ext cx="8185800" cy="15903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800"/>
              <a:buNone/>
            </a:pPr>
            <a:r>
              <a:rPr lang="en" sz="3300"/>
              <a:t>Part II</a:t>
            </a:r>
            <a:endParaRPr sz="3300"/>
          </a:p>
          <a:p>
            <a:pPr indent="0" lvl="0" marL="0" rtl="0" algn="ctr">
              <a:lnSpc>
                <a:spcPct val="100000"/>
              </a:lnSpc>
              <a:spcBef>
                <a:spcPts val="0"/>
              </a:spcBef>
              <a:spcAft>
                <a:spcPts val="0"/>
              </a:spcAft>
              <a:buSzPts val="3800"/>
              <a:buNone/>
            </a:pPr>
            <a:r>
              <a:rPr lang="en" sz="3300"/>
              <a:t>Optic Neuritis: The New Kids on the Block</a:t>
            </a:r>
            <a:endParaRPr sz="33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300"/>
              <a:buNone/>
            </a:pPr>
            <a:r>
              <a:rPr lang="en" sz="2200"/>
              <a:t>I have no Financial disclosures. </a:t>
            </a:r>
            <a:endParaRPr sz="2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Objectives</a:t>
            </a:r>
            <a:endParaRPr/>
          </a:p>
        </p:txBody>
      </p:sp>
      <p:sp>
        <p:nvSpPr>
          <p:cNvPr id="451" name="Google Shape;451;p61"/>
          <p:cNvSpPr txBox="1"/>
          <p:nvPr>
            <p:ph idx="1" type="body"/>
          </p:nvPr>
        </p:nvSpPr>
        <p:spPr>
          <a:xfrm>
            <a:off x="819150" y="1538450"/>
            <a:ext cx="7584900" cy="2900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The Lay of the Land: Brief overview of optic neuritis</a:t>
            </a:r>
            <a:endParaRPr sz="1600"/>
          </a:p>
          <a:p>
            <a:pPr indent="-330200" lvl="0" marL="457200" rtl="0" algn="l">
              <a:lnSpc>
                <a:spcPct val="115000"/>
              </a:lnSpc>
              <a:spcBef>
                <a:spcPts val="0"/>
              </a:spcBef>
              <a:spcAft>
                <a:spcPts val="0"/>
              </a:spcAft>
              <a:buSzPts val="1600"/>
              <a:buChar char="●"/>
            </a:pPr>
            <a:r>
              <a:rPr lang="en" sz="1600"/>
              <a:t>The Neighborhood as we Know It: Optic Neuritis Treatment Trial </a:t>
            </a:r>
            <a:endParaRPr sz="1600"/>
          </a:p>
          <a:p>
            <a:pPr indent="-330200" lvl="0" marL="457200" rtl="0" algn="l">
              <a:lnSpc>
                <a:spcPct val="115000"/>
              </a:lnSpc>
              <a:spcBef>
                <a:spcPts val="0"/>
              </a:spcBef>
              <a:spcAft>
                <a:spcPts val="0"/>
              </a:spcAft>
              <a:buSzPts val="1600"/>
              <a:buChar char="●"/>
            </a:pPr>
            <a:r>
              <a:rPr lang="en" sz="1600"/>
              <a:t>Features: Presentation of optic neuritis (typical and atypical)</a:t>
            </a:r>
            <a:endParaRPr sz="1600"/>
          </a:p>
          <a:p>
            <a:pPr indent="-330200" lvl="0" marL="457200" rtl="0" algn="l">
              <a:lnSpc>
                <a:spcPct val="115000"/>
              </a:lnSpc>
              <a:spcBef>
                <a:spcPts val="0"/>
              </a:spcBef>
              <a:spcAft>
                <a:spcPts val="0"/>
              </a:spcAft>
              <a:buSzPts val="1600"/>
              <a:buChar char="●"/>
            </a:pPr>
            <a:r>
              <a:rPr lang="en" sz="1600"/>
              <a:t>The New Kids: NMOSD, MOGAD</a:t>
            </a:r>
            <a:endParaRPr sz="1600"/>
          </a:p>
          <a:p>
            <a:pPr indent="-330200" lvl="0" marL="457200" rtl="0" algn="l">
              <a:lnSpc>
                <a:spcPct val="115000"/>
              </a:lnSpc>
              <a:spcBef>
                <a:spcPts val="0"/>
              </a:spcBef>
              <a:spcAft>
                <a:spcPts val="0"/>
              </a:spcAft>
              <a:buSzPts val="1600"/>
              <a:buChar char="●"/>
            </a:pPr>
            <a:r>
              <a:rPr lang="en" sz="1600"/>
              <a:t>Road Map: Work up and management</a:t>
            </a:r>
            <a:endParaRPr sz="1600"/>
          </a:p>
          <a:p>
            <a:pPr indent="-330200" lvl="0" marL="457200" rtl="0" algn="l">
              <a:lnSpc>
                <a:spcPct val="115000"/>
              </a:lnSpc>
              <a:spcBef>
                <a:spcPts val="0"/>
              </a:spcBef>
              <a:spcAft>
                <a:spcPts val="0"/>
              </a:spcAft>
              <a:buSzPts val="1600"/>
              <a:buChar char="●"/>
            </a:pPr>
            <a:r>
              <a:rPr lang="en" sz="1600"/>
              <a:t>Get Together: - Sample Cases</a:t>
            </a:r>
            <a:endParaRPr sz="1600"/>
          </a:p>
          <a:p>
            <a:pPr indent="0" lvl="0" marL="457200" rtl="0" algn="l">
              <a:lnSpc>
                <a:spcPct val="115000"/>
              </a:lnSpc>
              <a:spcBef>
                <a:spcPts val="1200"/>
              </a:spcBef>
              <a:spcAft>
                <a:spcPts val="1200"/>
              </a:spcAft>
              <a:buSzPts val="13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7"/>
          <p:cNvSpPr txBox="1"/>
          <p:nvPr>
            <p:ph type="title"/>
          </p:nvPr>
        </p:nvSpPr>
        <p:spPr>
          <a:xfrm>
            <a:off x="819150" y="6574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Objectives: Localization </a:t>
            </a:r>
            <a:endParaRPr/>
          </a:p>
        </p:txBody>
      </p:sp>
      <p:sp>
        <p:nvSpPr>
          <p:cNvPr id="151" name="Google Shape;151;p17"/>
          <p:cNvSpPr txBox="1"/>
          <p:nvPr>
            <p:ph idx="1" type="body"/>
          </p:nvPr>
        </p:nvSpPr>
        <p:spPr>
          <a:xfrm>
            <a:off x="819150" y="1403875"/>
            <a:ext cx="7586100" cy="2975100"/>
          </a:xfrm>
          <a:prstGeom prst="rect">
            <a:avLst/>
          </a:prstGeom>
          <a:noFill/>
          <a:ln>
            <a:noFill/>
          </a:ln>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SzPts val="1300"/>
              <a:buChar char="●"/>
            </a:pPr>
            <a:r>
              <a:rPr lang="en"/>
              <a:t>Double vision with Patterns:</a:t>
            </a:r>
            <a:endParaRPr/>
          </a:p>
          <a:p>
            <a:pPr indent="-298450" lvl="1" marL="914400" rtl="0" algn="l">
              <a:lnSpc>
                <a:spcPct val="115000"/>
              </a:lnSpc>
              <a:spcBef>
                <a:spcPts val="0"/>
              </a:spcBef>
              <a:spcAft>
                <a:spcPts val="0"/>
              </a:spcAft>
              <a:buSzPts val="1100"/>
              <a:buChar char="○"/>
            </a:pPr>
            <a:r>
              <a:rPr lang="en"/>
              <a:t>Cranial Nerve palsies -</a:t>
            </a:r>
            <a:endParaRPr/>
          </a:p>
          <a:p>
            <a:pPr indent="-298450" lvl="2" marL="1371600" rtl="0" algn="l">
              <a:lnSpc>
                <a:spcPct val="115000"/>
              </a:lnSpc>
              <a:spcBef>
                <a:spcPts val="0"/>
              </a:spcBef>
              <a:spcAft>
                <a:spcPts val="0"/>
              </a:spcAft>
              <a:buSzPts val="1100"/>
              <a:buChar char="■"/>
            </a:pPr>
            <a:r>
              <a:rPr lang="en"/>
              <a:t>CN III</a:t>
            </a:r>
            <a:endParaRPr/>
          </a:p>
          <a:p>
            <a:pPr indent="-298450" lvl="2" marL="1371600" rtl="0" algn="l">
              <a:lnSpc>
                <a:spcPct val="115000"/>
              </a:lnSpc>
              <a:spcBef>
                <a:spcPts val="0"/>
              </a:spcBef>
              <a:spcAft>
                <a:spcPts val="0"/>
              </a:spcAft>
              <a:buSzPts val="1100"/>
              <a:buChar char="■"/>
            </a:pPr>
            <a:r>
              <a:rPr lang="en"/>
              <a:t>CN IV </a:t>
            </a:r>
            <a:endParaRPr/>
          </a:p>
          <a:p>
            <a:pPr indent="-298450" lvl="2" marL="1371600" rtl="0" algn="l">
              <a:lnSpc>
                <a:spcPct val="115000"/>
              </a:lnSpc>
              <a:spcBef>
                <a:spcPts val="0"/>
              </a:spcBef>
              <a:spcAft>
                <a:spcPts val="0"/>
              </a:spcAft>
              <a:buSzPts val="1100"/>
              <a:buChar char="■"/>
            </a:pPr>
            <a:r>
              <a:rPr lang="en"/>
              <a:t>CN VI </a:t>
            </a:r>
            <a:endParaRPr/>
          </a:p>
          <a:p>
            <a:pPr indent="-298450" lvl="2" marL="1371600" rtl="0" algn="l">
              <a:lnSpc>
                <a:spcPct val="115000"/>
              </a:lnSpc>
              <a:spcBef>
                <a:spcPts val="0"/>
              </a:spcBef>
              <a:spcAft>
                <a:spcPts val="0"/>
              </a:spcAft>
              <a:buSzPts val="1100"/>
              <a:buChar char="■"/>
            </a:pPr>
            <a:r>
              <a:rPr lang="en"/>
              <a:t>Comitant deviations</a:t>
            </a:r>
            <a:endParaRPr/>
          </a:p>
          <a:p>
            <a:pPr indent="-311150" lvl="0" marL="457200" rtl="0" algn="l">
              <a:lnSpc>
                <a:spcPct val="115000"/>
              </a:lnSpc>
              <a:spcBef>
                <a:spcPts val="0"/>
              </a:spcBef>
              <a:spcAft>
                <a:spcPts val="0"/>
              </a:spcAft>
              <a:buSzPts val="1300"/>
              <a:buChar char="●"/>
            </a:pPr>
            <a:r>
              <a:rPr lang="en"/>
              <a:t>Double vision without Patterns:</a:t>
            </a:r>
            <a:endParaRPr/>
          </a:p>
          <a:p>
            <a:pPr indent="-298450" lvl="2" marL="1371600" rtl="0" algn="l">
              <a:lnSpc>
                <a:spcPct val="115000"/>
              </a:lnSpc>
              <a:spcBef>
                <a:spcPts val="0"/>
              </a:spcBef>
              <a:spcAft>
                <a:spcPts val="0"/>
              </a:spcAft>
              <a:buSzPts val="1100"/>
              <a:buChar char="■"/>
            </a:pPr>
            <a:r>
              <a:rPr lang="en"/>
              <a:t>Giant Cell Arteritis</a:t>
            </a:r>
            <a:endParaRPr/>
          </a:p>
          <a:p>
            <a:pPr indent="-298450" lvl="2" marL="1371600" rtl="0" algn="l">
              <a:lnSpc>
                <a:spcPct val="115000"/>
              </a:lnSpc>
              <a:spcBef>
                <a:spcPts val="0"/>
              </a:spcBef>
              <a:spcAft>
                <a:spcPts val="0"/>
              </a:spcAft>
              <a:buSzPts val="1100"/>
              <a:buChar char="■"/>
            </a:pPr>
            <a:r>
              <a:rPr lang="en"/>
              <a:t>Thyroid Eye Disease </a:t>
            </a:r>
            <a:endParaRPr/>
          </a:p>
          <a:p>
            <a:pPr indent="-298450" lvl="2" marL="1371600" rtl="0" algn="l">
              <a:lnSpc>
                <a:spcPct val="115000"/>
              </a:lnSpc>
              <a:spcBef>
                <a:spcPts val="0"/>
              </a:spcBef>
              <a:spcAft>
                <a:spcPts val="0"/>
              </a:spcAft>
              <a:buSzPts val="1100"/>
              <a:buChar char="■"/>
            </a:pPr>
            <a:r>
              <a:rPr lang="en"/>
              <a:t>Myasthenia Gravis </a:t>
            </a:r>
            <a:endParaRPr/>
          </a:p>
          <a:p>
            <a:pPr indent="-298450" lvl="2" marL="1371600" rtl="0" algn="l">
              <a:lnSpc>
                <a:spcPct val="115000"/>
              </a:lnSpc>
              <a:spcBef>
                <a:spcPts val="0"/>
              </a:spcBef>
              <a:spcAft>
                <a:spcPts val="0"/>
              </a:spcAft>
              <a:buSzPts val="1100"/>
              <a:buChar char="■"/>
            </a:pPr>
            <a:r>
              <a:rPr lang="en"/>
              <a:t>Skew Deviations </a:t>
            </a:r>
            <a:endParaRPr/>
          </a:p>
          <a:p>
            <a:pPr indent="-298450" lvl="2" marL="1371600" rtl="0" algn="l">
              <a:lnSpc>
                <a:spcPct val="115000"/>
              </a:lnSpc>
              <a:spcBef>
                <a:spcPts val="0"/>
              </a:spcBef>
              <a:spcAft>
                <a:spcPts val="0"/>
              </a:spcAft>
              <a:buSzPts val="1100"/>
              <a:buChar char="■"/>
            </a:pPr>
            <a:r>
              <a:rPr lang="en"/>
              <a:t>Miller Fisher Syndrome </a:t>
            </a:r>
            <a:endParaRPr/>
          </a:p>
          <a:p>
            <a:pPr indent="-298450" lvl="2" marL="1371600" rtl="0" algn="l">
              <a:lnSpc>
                <a:spcPct val="115000"/>
              </a:lnSpc>
              <a:spcBef>
                <a:spcPts val="0"/>
              </a:spcBef>
              <a:spcAft>
                <a:spcPts val="0"/>
              </a:spcAft>
              <a:buSzPts val="1100"/>
              <a:buChar char="■"/>
            </a:pPr>
            <a:r>
              <a:rPr lang="en"/>
              <a:t>Internuclear Ophthalmoplegia</a:t>
            </a:r>
            <a:endParaRPr/>
          </a:p>
          <a:p>
            <a:pPr indent="-298450" lvl="2" marL="1371600" rtl="0" algn="l">
              <a:lnSpc>
                <a:spcPct val="115000"/>
              </a:lnSpc>
              <a:spcBef>
                <a:spcPts val="0"/>
              </a:spcBef>
              <a:spcAft>
                <a:spcPts val="0"/>
              </a:spcAft>
              <a:buSzPts val="1100"/>
              <a:buChar char="■"/>
            </a:pPr>
            <a:r>
              <a:rPr lang="en"/>
              <a:t>Paraneoplastic Disorder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2"/>
          <p:cNvSpPr txBox="1"/>
          <p:nvPr>
            <p:ph type="title"/>
          </p:nvPr>
        </p:nvSpPr>
        <p:spPr>
          <a:xfrm>
            <a:off x="729098" y="1745550"/>
            <a:ext cx="6618900" cy="1652400"/>
          </a:xfrm>
          <a:prstGeom prst="rect">
            <a:avLst/>
          </a:prstGeom>
          <a:solidFill>
            <a:schemeClr val="dk2"/>
          </a:solid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200"/>
              <a:buNone/>
            </a:pPr>
            <a:r>
              <a:rPr lang="en" sz="3000">
                <a:solidFill>
                  <a:schemeClr val="lt1"/>
                </a:solidFill>
              </a:rPr>
              <a:t>The Lay of the Land: Optic Neuritis </a:t>
            </a:r>
            <a:endParaRPr sz="3000">
              <a:solidFill>
                <a:schemeClr val="lt1"/>
              </a:solidFill>
            </a:endParaRPr>
          </a:p>
          <a:p>
            <a:pPr indent="0" lvl="0" marL="0" rtl="0" algn="ctr">
              <a:lnSpc>
                <a:spcPct val="100000"/>
              </a:lnSpc>
              <a:spcBef>
                <a:spcPts val="0"/>
              </a:spcBef>
              <a:spcAft>
                <a:spcPts val="0"/>
              </a:spcAft>
              <a:buSzPts val="32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3"/>
          <p:cNvSpPr txBox="1"/>
          <p:nvPr>
            <p:ph type="title"/>
          </p:nvPr>
        </p:nvSpPr>
        <p:spPr>
          <a:xfrm>
            <a:off x="819150" y="5052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TERMS</a:t>
            </a:r>
            <a:endParaRPr/>
          </a:p>
        </p:txBody>
      </p:sp>
      <p:sp>
        <p:nvSpPr>
          <p:cNvPr id="462" name="Google Shape;462;p63"/>
          <p:cNvSpPr txBox="1"/>
          <p:nvPr>
            <p:ph idx="1" type="body"/>
          </p:nvPr>
        </p:nvSpPr>
        <p:spPr>
          <a:xfrm>
            <a:off x="819150" y="1135975"/>
            <a:ext cx="7622400" cy="35688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 sz="2000"/>
              <a:t>Optic Neuritis: </a:t>
            </a:r>
            <a:r>
              <a:rPr b="1" lang="en" sz="2000"/>
              <a:t>inflammation</a:t>
            </a:r>
            <a:r>
              <a:rPr lang="en" sz="2000"/>
              <a:t> of the optic nerve </a:t>
            </a:r>
            <a:endParaRPr sz="2000"/>
          </a:p>
          <a:p>
            <a:pPr indent="-355600" lvl="1" marL="914400" rtl="0" algn="l">
              <a:lnSpc>
                <a:spcPct val="115000"/>
              </a:lnSpc>
              <a:spcBef>
                <a:spcPts val="0"/>
              </a:spcBef>
              <a:spcAft>
                <a:spcPts val="0"/>
              </a:spcAft>
              <a:buSzPts val="2000"/>
              <a:buChar char="○"/>
            </a:pPr>
            <a:r>
              <a:rPr lang="en" sz="2000"/>
              <a:t>Papillitis </a:t>
            </a:r>
            <a:endParaRPr sz="2000"/>
          </a:p>
          <a:p>
            <a:pPr indent="-355600" lvl="2" marL="1371600" rtl="0" algn="l">
              <a:lnSpc>
                <a:spcPct val="115000"/>
              </a:lnSpc>
              <a:spcBef>
                <a:spcPts val="0"/>
              </a:spcBef>
              <a:spcAft>
                <a:spcPts val="0"/>
              </a:spcAft>
              <a:buSzPts val="2000"/>
              <a:buChar char="■"/>
            </a:pPr>
            <a:r>
              <a:rPr lang="en" sz="2000"/>
              <a:t>Inflammation of the </a:t>
            </a:r>
            <a:r>
              <a:rPr b="1" lang="en" sz="2000"/>
              <a:t>anterior </a:t>
            </a:r>
            <a:r>
              <a:rPr lang="en" sz="2000"/>
              <a:t>optic nerve </a:t>
            </a:r>
            <a:endParaRPr sz="2000"/>
          </a:p>
          <a:p>
            <a:pPr indent="-355600" lvl="2" marL="1371600" rtl="0" algn="l">
              <a:lnSpc>
                <a:spcPct val="115000"/>
              </a:lnSpc>
              <a:spcBef>
                <a:spcPts val="0"/>
              </a:spcBef>
              <a:spcAft>
                <a:spcPts val="0"/>
              </a:spcAft>
              <a:buSzPts val="2000"/>
              <a:buChar char="■"/>
            </a:pPr>
            <a:r>
              <a:rPr lang="en" sz="2000"/>
              <a:t>Optic nerve head edema</a:t>
            </a:r>
            <a:endParaRPr sz="2000"/>
          </a:p>
          <a:p>
            <a:pPr indent="-355600" lvl="1" marL="914400" rtl="0" algn="l">
              <a:lnSpc>
                <a:spcPct val="115000"/>
              </a:lnSpc>
              <a:spcBef>
                <a:spcPts val="0"/>
              </a:spcBef>
              <a:spcAft>
                <a:spcPts val="0"/>
              </a:spcAft>
              <a:buSzPts val="2000"/>
              <a:buChar char="○"/>
            </a:pPr>
            <a:r>
              <a:rPr b="1" lang="en" sz="2000"/>
              <a:t>Retro</a:t>
            </a:r>
            <a:r>
              <a:rPr lang="en" sz="2000"/>
              <a:t>bulbar Optic Neuritis </a:t>
            </a:r>
            <a:endParaRPr sz="2000"/>
          </a:p>
          <a:p>
            <a:pPr indent="-355600" lvl="2" marL="1371600" rtl="0" algn="l">
              <a:lnSpc>
                <a:spcPct val="115000"/>
              </a:lnSpc>
              <a:spcBef>
                <a:spcPts val="0"/>
              </a:spcBef>
              <a:spcAft>
                <a:spcPts val="0"/>
              </a:spcAft>
              <a:buSzPts val="2000"/>
              <a:buChar char="■"/>
            </a:pPr>
            <a:r>
              <a:rPr lang="en" sz="2000"/>
              <a:t>Inflammation </a:t>
            </a:r>
            <a:r>
              <a:rPr b="1" lang="en" sz="2000"/>
              <a:t>behind</a:t>
            </a:r>
            <a:r>
              <a:rPr lang="en" sz="2000"/>
              <a:t> the globe</a:t>
            </a:r>
            <a:endParaRPr sz="2000"/>
          </a:p>
          <a:p>
            <a:pPr indent="-355600" lvl="2" marL="1371600" rtl="0" algn="l">
              <a:lnSpc>
                <a:spcPct val="115000"/>
              </a:lnSpc>
              <a:spcBef>
                <a:spcPts val="0"/>
              </a:spcBef>
              <a:spcAft>
                <a:spcPts val="0"/>
              </a:spcAft>
              <a:buSzPts val="2000"/>
              <a:buChar char="■"/>
            </a:pPr>
            <a:r>
              <a:rPr lang="en" sz="2000"/>
              <a:t>Normal appearance of optic nerve</a:t>
            </a:r>
            <a:endParaRPr sz="2000"/>
          </a:p>
          <a:p>
            <a:pPr indent="0" lvl="0" marL="457200" rtl="0" algn="l">
              <a:lnSpc>
                <a:spcPct val="115000"/>
              </a:lnSpc>
              <a:spcBef>
                <a:spcPts val="1200"/>
              </a:spcBef>
              <a:spcAft>
                <a:spcPts val="1200"/>
              </a:spcAft>
              <a:buSzPts val="13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4"/>
          <p:cNvSpPr txBox="1"/>
          <p:nvPr>
            <p:ph type="title"/>
          </p:nvPr>
        </p:nvSpPr>
        <p:spPr>
          <a:xfrm>
            <a:off x="819150" y="3690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Optic Neuritis</a:t>
            </a:r>
            <a:endParaRPr/>
          </a:p>
        </p:txBody>
      </p:sp>
      <p:sp>
        <p:nvSpPr>
          <p:cNvPr id="468" name="Google Shape;468;p64"/>
          <p:cNvSpPr txBox="1"/>
          <p:nvPr>
            <p:ph idx="1" type="body"/>
          </p:nvPr>
        </p:nvSpPr>
        <p:spPr>
          <a:xfrm>
            <a:off x="583600" y="741900"/>
            <a:ext cx="7622400" cy="3659700"/>
          </a:xfrm>
          <a:prstGeom prst="rect">
            <a:avLst/>
          </a:prstGeom>
          <a:noFill/>
          <a:ln>
            <a:noFill/>
          </a:ln>
        </p:spPr>
        <p:txBody>
          <a:bodyPr anchorCtr="0" anchor="t" bIns="91425" lIns="91425" spcFirstLastPara="1" rIns="91425" wrap="square" tIns="91425">
            <a:normAutofit lnSpcReduction="10000"/>
          </a:bodyPr>
          <a:lstStyle/>
          <a:p>
            <a:pPr indent="0" lvl="0" marL="457200" rtl="0" algn="l">
              <a:lnSpc>
                <a:spcPct val="115000"/>
              </a:lnSpc>
              <a:spcBef>
                <a:spcPts val="0"/>
              </a:spcBef>
              <a:spcAft>
                <a:spcPts val="0"/>
              </a:spcAft>
              <a:buSzPts val="1300"/>
              <a:buNone/>
            </a:pPr>
            <a:r>
              <a:t/>
            </a:r>
            <a:endParaRPr/>
          </a:p>
          <a:p>
            <a:pPr indent="-311150" lvl="0" marL="457200" rtl="0" algn="l">
              <a:lnSpc>
                <a:spcPct val="115000"/>
              </a:lnSpc>
              <a:spcBef>
                <a:spcPts val="1200"/>
              </a:spcBef>
              <a:spcAft>
                <a:spcPts val="0"/>
              </a:spcAft>
              <a:buSzPts val="1300"/>
              <a:buChar char="●"/>
            </a:pPr>
            <a:r>
              <a:rPr lang="en"/>
              <a:t>Acute </a:t>
            </a:r>
            <a:r>
              <a:rPr b="1" lang="en"/>
              <a:t>unilateral </a:t>
            </a:r>
            <a:r>
              <a:rPr lang="en"/>
              <a:t>vision loss </a:t>
            </a:r>
            <a:endParaRPr/>
          </a:p>
          <a:p>
            <a:pPr indent="-311150" lvl="0" marL="457200" rtl="0" algn="l">
              <a:lnSpc>
                <a:spcPct val="115000"/>
              </a:lnSpc>
              <a:spcBef>
                <a:spcPts val="0"/>
              </a:spcBef>
              <a:spcAft>
                <a:spcPts val="0"/>
              </a:spcAft>
              <a:buSzPts val="1300"/>
              <a:buChar char="●"/>
            </a:pPr>
            <a:r>
              <a:rPr lang="en"/>
              <a:t>Eye pain worse with eye movements (92.2% of patients in ONTT) </a:t>
            </a:r>
            <a:endParaRPr/>
          </a:p>
          <a:p>
            <a:pPr indent="-311150" lvl="0" marL="457200" rtl="0" algn="l">
              <a:lnSpc>
                <a:spcPct val="115000"/>
              </a:lnSpc>
              <a:spcBef>
                <a:spcPts val="0"/>
              </a:spcBef>
              <a:spcAft>
                <a:spcPts val="0"/>
              </a:spcAft>
              <a:buSzPts val="1300"/>
              <a:buChar char="●"/>
            </a:pPr>
            <a:r>
              <a:rPr lang="en"/>
              <a:t>+/- neurological symptoms (e.g. paresthesias, numbness, weakness) </a:t>
            </a:r>
            <a:endParaRPr/>
          </a:p>
          <a:p>
            <a:pPr indent="-311150" lvl="0" marL="457200" rtl="0" algn="l">
              <a:lnSpc>
                <a:spcPct val="115000"/>
              </a:lnSpc>
              <a:spcBef>
                <a:spcPts val="0"/>
              </a:spcBef>
              <a:spcAft>
                <a:spcPts val="0"/>
              </a:spcAft>
              <a:buSzPts val="1300"/>
              <a:buChar char="●"/>
            </a:pPr>
            <a:r>
              <a:rPr lang="en"/>
              <a:t>Uhthoff phenomenon</a:t>
            </a:r>
            <a:endParaRPr/>
          </a:p>
          <a:p>
            <a:pPr indent="-311150" lvl="0" marL="457200" rtl="0" algn="l">
              <a:lnSpc>
                <a:spcPct val="115000"/>
              </a:lnSpc>
              <a:spcBef>
                <a:spcPts val="0"/>
              </a:spcBef>
              <a:spcAft>
                <a:spcPts val="0"/>
              </a:spcAft>
              <a:buSzPts val="1300"/>
              <a:buChar char="●"/>
            </a:pPr>
            <a:r>
              <a:rPr lang="en"/>
              <a:t>Etiologies:</a:t>
            </a:r>
            <a:endParaRPr/>
          </a:p>
          <a:p>
            <a:pPr indent="-298450" lvl="1" marL="914400" rtl="0" algn="l">
              <a:lnSpc>
                <a:spcPct val="115000"/>
              </a:lnSpc>
              <a:spcBef>
                <a:spcPts val="0"/>
              </a:spcBef>
              <a:spcAft>
                <a:spcPts val="0"/>
              </a:spcAft>
              <a:buSzPts val="1100"/>
              <a:buChar char="○"/>
            </a:pPr>
            <a:r>
              <a:rPr lang="en"/>
              <a:t>Idiopathic</a:t>
            </a:r>
            <a:endParaRPr/>
          </a:p>
          <a:p>
            <a:pPr indent="-298450" lvl="1" marL="914400" rtl="0" algn="l">
              <a:lnSpc>
                <a:spcPct val="115000"/>
              </a:lnSpc>
              <a:spcBef>
                <a:spcPts val="0"/>
              </a:spcBef>
              <a:spcAft>
                <a:spcPts val="0"/>
              </a:spcAft>
              <a:buSzPts val="1100"/>
              <a:buChar char="○"/>
            </a:pPr>
            <a:r>
              <a:rPr lang="en"/>
              <a:t>Demyelinating/inflammatory </a:t>
            </a:r>
            <a:endParaRPr/>
          </a:p>
          <a:p>
            <a:pPr indent="-298450" lvl="2" marL="1371600" rtl="0" algn="l">
              <a:lnSpc>
                <a:spcPct val="115000"/>
              </a:lnSpc>
              <a:spcBef>
                <a:spcPts val="0"/>
              </a:spcBef>
              <a:spcAft>
                <a:spcPts val="0"/>
              </a:spcAft>
              <a:buSzPts val="1100"/>
              <a:buChar char="■"/>
            </a:pPr>
            <a:r>
              <a:rPr lang="en"/>
              <a:t>Multiple Sclerosis*</a:t>
            </a:r>
            <a:endParaRPr/>
          </a:p>
          <a:p>
            <a:pPr indent="-298450" lvl="2" marL="1371600" rtl="0" algn="l">
              <a:lnSpc>
                <a:spcPct val="115000"/>
              </a:lnSpc>
              <a:spcBef>
                <a:spcPts val="0"/>
              </a:spcBef>
              <a:spcAft>
                <a:spcPts val="0"/>
              </a:spcAft>
              <a:buSzPts val="1100"/>
              <a:buChar char="■"/>
            </a:pPr>
            <a:r>
              <a:rPr lang="en"/>
              <a:t>Neuromyelitis Optica Spectrum Disorder (NMOSD)</a:t>
            </a:r>
            <a:endParaRPr/>
          </a:p>
          <a:p>
            <a:pPr indent="-298450" lvl="2" marL="1371600" rtl="0" algn="l">
              <a:lnSpc>
                <a:spcPct val="115000"/>
              </a:lnSpc>
              <a:spcBef>
                <a:spcPts val="0"/>
              </a:spcBef>
              <a:spcAft>
                <a:spcPts val="0"/>
              </a:spcAft>
              <a:buSzPts val="1100"/>
              <a:buChar char="■"/>
            </a:pPr>
            <a:r>
              <a:rPr lang="en"/>
              <a:t>Myelin oligodendrocyte glycoprotein antibody disorders (MOGAD)</a:t>
            </a:r>
            <a:endParaRPr/>
          </a:p>
          <a:p>
            <a:pPr indent="-298450" lvl="1" marL="914400" rtl="0" algn="l">
              <a:lnSpc>
                <a:spcPct val="115000"/>
              </a:lnSpc>
              <a:spcBef>
                <a:spcPts val="0"/>
              </a:spcBef>
              <a:spcAft>
                <a:spcPts val="0"/>
              </a:spcAft>
              <a:buSzPts val="1100"/>
              <a:buChar char="○"/>
            </a:pPr>
            <a:r>
              <a:rPr lang="en"/>
              <a:t>Rare etiologies</a:t>
            </a:r>
            <a:endParaRPr/>
          </a:p>
          <a:p>
            <a:pPr indent="-298450" lvl="2" marL="1371600" rtl="0" algn="l">
              <a:lnSpc>
                <a:spcPct val="115000"/>
              </a:lnSpc>
              <a:spcBef>
                <a:spcPts val="0"/>
              </a:spcBef>
              <a:spcAft>
                <a:spcPts val="0"/>
              </a:spcAft>
              <a:buSzPts val="1100"/>
              <a:buChar char="■"/>
            </a:pPr>
            <a:r>
              <a:rPr lang="en"/>
              <a:t>Syphilis, Lyme, Cat-Scratch disease</a:t>
            </a:r>
            <a:endParaRPr/>
          </a:p>
          <a:p>
            <a:pPr indent="-298450" lvl="2" marL="1371600" rtl="0" algn="l">
              <a:lnSpc>
                <a:spcPct val="115000"/>
              </a:lnSpc>
              <a:spcBef>
                <a:spcPts val="0"/>
              </a:spcBef>
              <a:spcAft>
                <a:spcPts val="0"/>
              </a:spcAft>
              <a:buSzPts val="1100"/>
              <a:buChar char="■"/>
            </a:pPr>
            <a:r>
              <a:rPr lang="en"/>
              <a:t>Cryptococcus (rare since HAART therapy) </a:t>
            </a:r>
            <a:endParaRPr/>
          </a:p>
          <a:p>
            <a:pPr indent="-298450" lvl="2" marL="1371600" rtl="0" algn="l">
              <a:lnSpc>
                <a:spcPct val="115000"/>
              </a:lnSpc>
              <a:spcBef>
                <a:spcPts val="0"/>
              </a:spcBef>
              <a:spcAft>
                <a:spcPts val="0"/>
              </a:spcAft>
              <a:buSzPts val="1100"/>
              <a:buChar char="■"/>
            </a:pPr>
            <a:r>
              <a:rPr lang="en"/>
              <a:t>Paranasal infections</a:t>
            </a:r>
            <a:endParaRPr/>
          </a:p>
          <a:p>
            <a:pPr indent="-298450" lvl="2" marL="1371600" rtl="0" algn="l">
              <a:lnSpc>
                <a:spcPct val="115000"/>
              </a:lnSpc>
              <a:spcBef>
                <a:spcPts val="0"/>
              </a:spcBef>
              <a:spcAft>
                <a:spcPts val="0"/>
              </a:spcAft>
              <a:buSzPts val="1100"/>
              <a:buChar char="■"/>
            </a:pPr>
            <a:r>
              <a:rPr lang="en"/>
              <a:t>Zoster </a:t>
            </a:r>
            <a:endParaRPr/>
          </a:p>
          <a:p>
            <a:pPr indent="-298450" lvl="2" marL="1371600" rtl="0" algn="l">
              <a:lnSpc>
                <a:spcPct val="115000"/>
              </a:lnSpc>
              <a:spcBef>
                <a:spcPts val="0"/>
              </a:spcBef>
              <a:spcAft>
                <a:spcPts val="0"/>
              </a:spcAft>
              <a:buSzPts val="1100"/>
              <a:buChar char="■"/>
            </a:pPr>
            <a:r>
              <a:rPr lang="en"/>
              <a:t>Sarcoid</a:t>
            </a:r>
            <a:endParaRPr/>
          </a:p>
        </p:txBody>
      </p:sp>
      <p:pic>
        <p:nvPicPr>
          <p:cNvPr id="469" name="Google Shape;469;p64"/>
          <p:cNvPicPr preferRelativeResize="0"/>
          <p:nvPr/>
        </p:nvPicPr>
        <p:blipFill rotWithShape="1">
          <a:blip r:embed="rId3">
            <a:alphaModFix/>
          </a:blip>
          <a:srcRect b="0" l="0" r="0" t="0"/>
          <a:stretch/>
        </p:blipFill>
        <p:spPr>
          <a:xfrm>
            <a:off x="5800650" y="555100"/>
            <a:ext cx="2875875" cy="1917250"/>
          </a:xfrm>
          <a:prstGeom prst="rect">
            <a:avLst/>
          </a:prstGeom>
          <a:noFill/>
          <a:ln>
            <a:noFill/>
          </a:ln>
        </p:spPr>
      </p:pic>
      <p:pic>
        <p:nvPicPr>
          <p:cNvPr id="470" name="Google Shape;470;p64"/>
          <p:cNvPicPr preferRelativeResize="0"/>
          <p:nvPr/>
        </p:nvPicPr>
        <p:blipFill rotWithShape="1">
          <a:blip r:embed="rId4">
            <a:alphaModFix/>
          </a:blip>
          <a:srcRect b="0" l="0" r="0" t="0"/>
          <a:stretch/>
        </p:blipFill>
        <p:spPr>
          <a:xfrm>
            <a:off x="4761025" y="3231564"/>
            <a:ext cx="2785725" cy="1566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5"/>
          <p:cNvSpPr txBox="1"/>
          <p:nvPr>
            <p:ph type="title"/>
          </p:nvPr>
        </p:nvSpPr>
        <p:spPr>
          <a:xfrm>
            <a:off x="819150" y="4793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Exam findings</a:t>
            </a:r>
            <a:endParaRPr/>
          </a:p>
        </p:txBody>
      </p:sp>
      <p:sp>
        <p:nvSpPr>
          <p:cNvPr id="476" name="Google Shape;476;p65"/>
          <p:cNvSpPr txBox="1"/>
          <p:nvPr>
            <p:ph idx="1" type="body"/>
          </p:nvPr>
        </p:nvSpPr>
        <p:spPr>
          <a:xfrm>
            <a:off x="878225" y="1270075"/>
            <a:ext cx="7505700" cy="33729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Vision loss (mild to no light perception) </a:t>
            </a:r>
            <a:endParaRPr sz="1600"/>
          </a:p>
          <a:p>
            <a:pPr indent="-330200" lvl="0" marL="457200" rtl="0" algn="l">
              <a:lnSpc>
                <a:spcPct val="115000"/>
              </a:lnSpc>
              <a:spcBef>
                <a:spcPts val="0"/>
              </a:spcBef>
              <a:spcAft>
                <a:spcPts val="0"/>
              </a:spcAft>
              <a:buSzPts val="1600"/>
              <a:buChar char="●"/>
            </a:pPr>
            <a:r>
              <a:rPr lang="en" sz="1600"/>
              <a:t>Decreased color vision and contrast sensitivity (“washed out”)</a:t>
            </a:r>
            <a:endParaRPr sz="1600"/>
          </a:p>
          <a:p>
            <a:pPr indent="-330200" lvl="1" marL="914400" rtl="0" algn="l">
              <a:lnSpc>
                <a:spcPct val="115000"/>
              </a:lnSpc>
              <a:spcBef>
                <a:spcPts val="0"/>
              </a:spcBef>
              <a:spcAft>
                <a:spcPts val="0"/>
              </a:spcAft>
              <a:buSzPts val="1600"/>
              <a:buChar char="○"/>
            </a:pPr>
            <a:r>
              <a:rPr lang="en" sz="1600"/>
              <a:t>Dyschromatopsia can be out of proportion to VA loss</a:t>
            </a:r>
            <a:endParaRPr sz="1600"/>
          </a:p>
          <a:p>
            <a:pPr indent="-330200" lvl="1" marL="914400" rtl="0" algn="l">
              <a:lnSpc>
                <a:spcPct val="115000"/>
              </a:lnSpc>
              <a:spcBef>
                <a:spcPts val="0"/>
              </a:spcBef>
              <a:spcAft>
                <a:spcPts val="0"/>
              </a:spcAft>
              <a:buSzPts val="1600"/>
              <a:buChar char="○"/>
            </a:pPr>
            <a:r>
              <a:rPr lang="en" sz="1600"/>
              <a:t>Subtle cases: note relative speed; red/light desaturation </a:t>
            </a:r>
            <a:endParaRPr sz="1600"/>
          </a:p>
          <a:p>
            <a:pPr indent="-330200" lvl="0" marL="457200" rtl="0" algn="l">
              <a:lnSpc>
                <a:spcPct val="115000"/>
              </a:lnSpc>
              <a:spcBef>
                <a:spcPts val="0"/>
              </a:spcBef>
              <a:spcAft>
                <a:spcPts val="0"/>
              </a:spcAft>
              <a:buSzPts val="1600"/>
              <a:buChar char="●"/>
            </a:pPr>
            <a:r>
              <a:rPr lang="en" sz="1600"/>
              <a:t>Relative afferent pupillary defect (APD)</a:t>
            </a:r>
            <a:endParaRPr sz="1600"/>
          </a:p>
          <a:p>
            <a:pPr indent="-330200" lvl="0" marL="457200" rtl="0" algn="l">
              <a:lnSpc>
                <a:spcPct val="115000"/>
              </a:lnSpc>
              <a:spcBef>
                <a:spcPts val="0"/>
              </a:spcBef>
              <a:spcAft>
                <a:spcPts val="0"/>
              </a:spcAft>
              <a:buSzPts val="1600"/>
              <a:buChar char="●"/>
            </a:pPr>
            <a:r>
              <a:rPr lang="en" sz="1600"/>
              <a:t>Pain with eye movements </a:t>
            </a:r>
            <a:endParaRPr sz="1600"/>
          </a:p>
          <a:p>
            <a:pPr indent="-330200" lvl="0" marL="457200" rtl="0" algn="l">
              <a:lnSpc>
                <a:spcPct val="115000"/>
              </a:lnSpc>
              <a:spcBef>
                <a:spcPts val="0"/>
              </a:spcBef>
              <a:spcAft>
                <a:spcPts val="0"/>
              </a:spcAft>
              <a:buSzPts val="1600"/>
              <a:buChar char="●"/>
            </a:pPr>
            <a:r>
              <a:rPr lang="en" sz="1600"/>
              <a:t>⅔ will have normal appearing Fundus and ON </a:t>
            </a:r>
            <a:endParaRPr sz="1600"/>
          </a:p>
          <a:p>
            <a:pPr indent="-330200" lvl="0" marL="457200" rtl="0" algn="l">
              <a:lnSpc>
                <a:spcPct val="115000"/>
              </a:lnSpc>
              <a:spcBef>
                <a:spcPts val="0"/>
              </a:spcBef>
              <a:spcAft>
                <a:spcPts val="0"/>
              </a:spcAft>
              <a:buSzPts val="1600"/>
              <a:buChar char="●"/>
            </a:pPr>
            <a:r>
              <a:rPr lang="en" sz="1600"/>
              <a:t>⅓ with mild optic nerve edema </a:t>
            </a:r>
            <a:endParaRPr sz="1600"/>
          </a:p>
        </p:txBody>
      </p:sp>
      <p:pic>
        <p:nvPicPr>
          <p:cNvPr id="477" name="Google Shape;477;p65"/>
          <p:cNvPicPr preferRelativeResize="0"/>
          <p:nvPr/>
        </p:nvPicPr>
        <p:blipFill rotWithShape="1">
          <a:blip r:embed="rId3">
            <a:alphaModFix/>
          </a:blip>
          <a:srcRect b="0" l="0" r="0" t="0"/>
          <a:stretch/>
        </p:blipFill>
        <p:spPr>
          <a:xfrm>
            <a:off x="6634176" y="2941375"/>
            <a:ext cx="2107924" cy="1805315"/>
          </a:xfrm>
          <a:prstGeom prst="rect">
            <a:avLst/>
          </a:prstGeom>
          <a:noFill/>
          <a:ln>
            <a:noFill/>
          </a:ln>
        </p:spPr>
      </p:pic>
      <p:pic>
        <p:nvPicPr>
          <p:cNvPr id="478" name="Google Shape;478;p65"/>
          <p:cNvPicPr preferRelativeResize="0"/>
          <p:nvPr/>
        </p:nvPicPr>
        <p:blipFill rotWithShape="1">
          <a:blip r:embed="rId4">
            <a:alphaModFix/>
          </a:blip>
          <a:srcRect b="0" l="0" r="0" t="0"/>
          <a:stretch/>
        </p:blipFill>
        <p:spPr>
          <a:xfrm>
            <a:off x="6634174" y="732475"/>
            <a:ext cx="2107925" cy="2048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A close - up of a statue&#10;&#10;Description automatically generated with medium confidence" id="483" name="Google Shape;483;p66"/>
          <p:cNvPicPr preferRelativeResize="0"/>
          <p:nvPr/>
        </p:nvPicPr>
        <p:blipFill rotWithShape="1">
          <a:blip r:embed="rId3">
            <a:alphaModFix/>
          </a:blip>
          <a:srcRect b="0" l="0" r="0" t="0"/>
          <a:stretch/>
        </p:blipFill>
        <p:spPr>
          <a:xfrm>
            <a:off x="287425" y="585525"/>
            <a:ext cx="4107732" cy="3080799"/>
          </a:xfrm>
          <a:prstGeom prst="rect">
            <a:avLst/>
          </a:prstGeom>
          <a:noFill/>
          <a:ln>
            <a:noFill/>
          </a:ln>
        </p:spPr>
      </p:pic>
      <p:sp>
        <p:nvSpPr>
          <p:cNvPr id="484" name="Google Shape;484;p66"/>
          <p:cNvSpPr txBox="1"/>
          <p:nvPr/>
        </p:nvSpPr>
        <p:spPr>
          <a:xfrm>
            <a:off x="1459850" y="3766850"/>
            <a:ext cx="59268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MRI post-contrast T1 axial images</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5" name="Google Shape;485;p66"/>
          <p:cNvSpPr txBox="1"/>
          <p:nvPr/>
        </p:nvSpPr>
        <p:spPr>
          <a:xfrm>
            <a:off x="1807875" y="185325"/>
            <a:ext cx="139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Papillitis </a:t>
            </a:r>
            <a:endParaRPr b="0" i="0" sz="1400" u="none" cap="none" strike="noStrike">
              <a:solidFill>
                <a:srgbClr val="000000"/>
              </a:solidFill>
              <a:latin typeface="Calibri"/>
              <a:ea typeface="Calibri"/>
              <a:cs typeface="Calibri"/>
              <a:sym typeface="Calibri"/>
            </a:endParaRPr>
          </a:p>
        </p:txBody>
      </p:sp>
      <p:pic>
        <p:nvPicPr>
          <p:cNvPr descr="A close - up of a spider&#10;&#10;Description automatically generated with medium confidence" id="486" name="Google Shape;486;p66"/>
          <p:cNvPicPr preferRelativeResize="0"/>
          <p:nvPr/>
        </p:nvPicPr>
        <p:blipFill rotWithShape="1">
          <a:blip r:embed="rId4">
            <a:alphaModFix/>
          </a:blip>
          <a:srcRect b="0" l="0" r="0" t="0"/>
          <a:stretch/>
        </p:blipFill>
        <p:spPr>
          <a:xfrm>
            <a:off x="4534175" y="585524"/>
            <a:ext cx="4073625" cy="3080799"/>
          </a:xfrm>
          <a:prstGeom prst="rect">
            <a:avLst/>
          </a:prstGeom>
          <a:noFill/>
          <a:ln>
            <a:noFill/>
          </a:ln>
        </p:spPr>
      </p:pic>
      <p:sp>
        <p:nvSpPr>
          <p:cNvPr id="487" name="Google Shape;487;p66"/>
          <p:cNvSpPr txBox="1"/>
          <p:nvPr/>
        </p:nvSpPr>
        <p:spPr>
          <a:xfrm>
            <a:off x="5544425" y="151275"/>
            <a:ext cx="249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Optic Neuritis: retrobulbar</a:t>
            </a:r>
            <a:endParaRPr b="0" i="0" sz="1400" u="none" cap="none" strike="noStrike">
              <a:solidFill>
                <a:srgbClr val="000000"/>
              </a:solidFill>
              <a:latin typeface="Calibri"/>
              <a:ea typeface="Calibri"/>
              <a:cs typeface="Calibri"/>
              <a:sym typeface="Calibri"/>
            </a:endParaRPr>
          </a:p>
        </p:txBody>
      </p:sp>
      <p:sp>
        <p:nvSpPr>
          <p:cNvPr id="488" name="Google Shape;488;p66"/>
          <p:cNvSpPr txBox="1"/>
          <p:nvPr/>
        </p:nvSpPr>
        <p:spPr>
          <a:xfrm>
            <a:off x="287413" y="4206750"/>
            <a:ext cx="38664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Mild “bulge” at the optic nerve head only</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DFE: optic disc edema OD only </a:t>
            </a:r>
            <a:endParaRPr b="0" i="0" sz="1300" u="none" cap="none" strike="noStrike">
              <a:solidFill>
                <a:srgbClr val="000000"/>
              </a:solidFill>
              <a:latin typeface="Calibri"/>
              <a:ea typeface="Calibri"/>
              <a:cs typeface="Calibri"/>
              <a:sym typeface="Calibri"/>
            </a:endParaRPr>
          </a:p>
        </p:txBody>
      </p:sp>
      <p:sp>
        <p:nvSpPr>
          <p:cNvPr id="489" name="Google Shape;489;p66"/>
          <p:cNvSpPr txBox="1"/>
          <p:nvPr/>
        </p:nvSpPr>
        <p:spPr>
          <a:xfrm>
            <a:off x="4203225" y="4222050"/>
            <a:ext cx="47355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Enhancement along the length of the ON extending posteriorly</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DFE: normal appearance of optic nerve. </a:t>
            </a:r>
            <a:endParaRPr b="0" i="0" sz="13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85"/>
                                        </p:tgtEl>
                                        <p:attrNameLst>
                                          <p:attrName>style.visibility</p:attrName>
                                        </p:attrNameLst>
                                      </p:cBhvr>
                                      <p:to>
                                        <p:strVal val="visible"/>
                                      </p:to>
                                    </p:set>
                                    <p:anim calcmode="lin" valueType="num">
                                      <p:cBhvr additive="base">
                                        <p:cTn dur="1000"/>
                                        <p:tgtEl>
                                          <p:spTgt spid="4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1000"/>
                                        <p:tgtEl>
                                          <p:spTgt spid="4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000"/>
                                        <p:tgtEl>
                                          <p:spTgt spid="4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67"/>
          <p:cNvPicPr preferRelativeResize="0"/>
          <p:nvPr/>
        </p:nvPicPr>
        <p:blipFill rotWithShape="1">
          <a:blip r:embed="rId3">
            <a:alphaModFix/>
          </a:blip>
          <a:srcRect b="9670" l="3125" r="967" t="11576"/>
          <a:stretch/>
        </p:blipFill>
        <p:spPr>
          <a:xfrm>
            <a:off x="474525" y="311575"/>
            <a:ext cx="4097475" cy="4362950"/>
          </a:xfrm>
          <a:prstGeom prst="rect">
            <a:avLst/>
          </a:prstGeom>
          <a:noFill/>
          <a:ln>
            <a:noFill/>
          </a:ln>
        </p:spPr>
      </p:pic>
      <p:pic>
        <p:nvPicPr>
          <p:cNvPr id="495" name="Google Shape;495;p67"/>
          <p:cNvPicPr preferRelativeResize="0"/>
          <p:nvPr/>
        </p:nvPicPr>
        <p:blipFill rotWithShape="1">
          <a:blip r:embed="rId4">
            <a:alphaModFix/>
          </a:blip>
          <a:srcRect b="10176" l="0" r="645" t="11770"/>
          <a:stretch/>
        </p:blipFill>
        <p:spPr>
          <a:xfrm>
            <a:off x="4498251" y="412177"/>
            <a:ext cx="4192976" cy="42623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8"/>
          <p:cNvSpPr txBox="1"/>
          <p:nvPr>
            <p:ph type="title"/>
          </p:nvPr>
        </p:nvSpPr>
        <p:spPr>
          <a:xfrm>
            <a:off x="729098" y="1745550"/>
            <a:ext cx="6618900" cy="1652400"/>
          </a:xfrm>
          <a:prstGeom prst="rect">
            <a:avLst/>
          </a:prstGeom>
          <a:solidFill>
            <a:schemeClr val="dk2"/>
          </a:solid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200"/>
              <a:buNone/>
            </a:pPr>
            <a:r>
              <a:rPr lang="en" sz="3000">
                <a:solidFill>
                  <a:schemeClr val="lt1"/>
                </a:solidFill>
              </a:rPr>
              <a:t>The Neighborhood As We Know It</a:t>
            </a:r>
            <a:endParaRPr sz="3000">
              <a:solidFill>
                <a:schemeClr val="lt1"/>
              </a:solidFill>
            </a:endParaRPr>
          </a:p>
          <a:p>
            <a:pPr indent="0" lvl="0" marL="0" rtl="0" algn="ctr">
              <a:lnSpc>
                <a:spcPct val="100000"/>
              </a:lnSpc>
              <a:spcBef>
                <a:spcPts val="0"/>
              </a:spcBef>
              <a:spcAft>
                <a:spcPts val="0"/>
              </a:spcAft>
              <a:buSzPts val="32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9"/>
          <p:cNvSpPr txBox="1"/>
          <p:nvPr>
            <p:ph type="title"/>
          </p:nvPr>
        </p:nvSpPr>
        <p:spPr>
          <a:xfrm>
            <a:off x="819150" y="4604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Blueprint: Optic Neuritis Treatment Trial</a:t>
            </a:r>
            <a:endParaRPr/>
          </a:p>
        </p:txBody>
      </p:sp>
      <p:sp>
        <p:nvSpPr>
          <p:cNvPr id="506" name="Google Shape;506;p69"/>
          <p:cNvSpPr txBox="1"/>
          <p:nvPr>
            <p:ph idx="1" type="body"/>
          </p:nvPr>
        </p:nvSpPr>
        <p:spPr>
          <a:xfrm>
            <a:off x="819150" y="1190125"/>
            <a:ext cx="7670400" cy="3447300"/>
          </a:xfrm>
          <a:prstGeom prst="rect">
            <a:avLst/>
          </a:prstGeom>
          <a:noFill/>
          <a:ln>
            <a:noFill/>
          </a:ln>
        </p:spPr>
        <p:txBody>
          <a:bodyPr anchorCtr="0" anchor="t" bIns="91425" lIns="91425" spcFirstLastPara="1" rIns="91425" wrap="square" tIns="91425">
            <a:normAutofit lnSpcReduction="10000"/>
          </a:bodyPr>
          <a:lstStyle/>
          <a:p>
            <a:pPr indent="-311150" lvl="0" marL="457200" rtl="0" algn="l">
              <a:lnSpc>
                <a:spcPct val="115000"/>
              </a:lnSpc>
              <a:spcBef>
                <a:spcPts val="0"/>
              </a:spcBef>
              <a:spcAft>
                <a:spcPts val="0"/>
              </a:spcAft>
              <a:buSzPts val="1300"/>
              <a:buChar char="●"/>
            </a:pPr>
            <a:r>
              <a:rPr lang="en"/>
              <a:t>Prior to ONTT</a:t>
            </a:r>
            <a:endParaRPr/>
          </a:p>
          <a:p>
            <a:pPr indent="-298450" lvl="1" marL="914400" rtl="0" algn="l">
              <a:lnSpc>
                <a:spcPct val="115000"/>
              </a:lnSpc>
              <a:spcBef>
                <a:spcPts val="0"/>
              </a:spcBef>
              <a:spcAft>
                <a:spcPts val="0"/>
              </a:spcAft>
              <a:buSzPts val="1100"/>
              <a:buChar char="○"/>
            </a:pPr>
            <a:r>
              <a:rPr lang="en"/>
              <a:t>Corticosteroids introduced into clinical practice in the 1950s</a:t>
            </a:r>
            <a:endParaRPr/>
          </a:p>
          <a:p>
            <a:pPr indent="-298450" lvl="1" marL="914400" rtl="0" algn="l">
              <a:lnSpc>
                <a:spcPct val="115000"/>
              </a:lnSpc>
              <a:spcBef>
                <a:spcPts val="0"/>
              </a:spcBef>
              <a:spcAft>
                <a:spcPts val="0"/>
              </a:spcAft>
              <a:buSzPts val="1100"/>
              <a:buChar char="○"/>
            </a:pPr>
            <a:r>
              <a:rPr lang="en"/>
              <a:t>1986 United States survey</a:t>
            </a:r>
            <a:r>
              <a:rPr baseline="30000" lang="en"/>
              <a:t>: </a:t>
            </a:r>
            <a:r>
              <a:rPr lang="en"/>
              <a:t>65% of ophthalmologists &amp; 90% of neurologists treated optic neuritis with corticosteroids</a:t>
            </a:r>
            <a:endParaRPr/>
          </a:p>
          <a:p>
            <a:pPr indent="-298450" lvl="2" marL="1371600" rtl="0" algn="l">
              <a:lnSpc>
                <a:spcPct val="115000"/>
              </a:lnSpc>
              <a:spcBef>
                <a:spcPts val="0"/>
              </a:spcBef>
              <a:spcAft>
                <a:spcPts val="0"/>
              </a:spcAft>
              <a:buSzPts val="1100"/>
              <a:buChar char="■"/>
            </a:pPr>
            <a:r>
              <a:rPr lang="en"/>
              <a:t>90% of the time in oral standard dosing </a:t>
            </a:r>
            <a:endParaRPr/>
          </a:p>
          <a:p>
            <a:pPr indent="-311150" lvl="0" marL="457200" rtl="0" algn="l">
              <a:lnSpc>
                <a:spcPct val="115000"/>
              </a:lnSpc>
              <a:spcBef>
                <a:spcPts val="0"/>
              </a:spcBef>
              <a:spcAft>
                <a:spcPts val="0"/>
              </a:spcAft>
              <a:buSzPts val="1300"/>
              <a:buChar char="●"/>
            </a:pPr>
            <a:r>
              <a:rPr lang="en"/>
              <a:t>ONTT: first multicenter collaborative clinical trial in neuro-ophthalmology funded by NIH</a:t>
            </a:r>
            <a:endParaRPr/>
          </a:p>
          <a:p>
            <a:pPr indent="-298450" lvl="1" marL="914400" rtl="0" algn="l">
              <a:lnSpc>
                <a:spcPct val="115000"/>
              </a:lnSpc>
              <a:spcBef>
                <a:spcPts val="0"/>
              </a:spcBef>
              <a:spcAft>
                <a:spcPts val="0"/>
              </a:spcAft>
              <a:buSzPts val="1100"/>
              <a:buChar char="○"/>
            </a:pPr>
            <a:r>
              <a:rPr lang="en"/>
              <a:t>1988 to 1991</a:t>
            </a:r>
            <a:endParaRPr/>
          </a:p>
          <a:p>
            <a:pPr indent="-298450" lvl="1" marL="914400" rtl="0" algn="l">
              <a:lnSpc>
                <a:spcPct val="115000"/>
              </a:lnSpc>
              <a:spcBef>
                <a:spcPts val="0"/>
              </a:spcBef>
              <a:spcAft>
                <a:spcPts val="0"/>
              </a:spcAft>
              <a:buSzPts val="1100"/>
              <a:buChar char="○"/>
            </a:pPr>
            <a:r>
              <a:rPr lang="en"/>
              <a:t>15 US clinical centers randomized 457 acute optic neuritis patients within 8 days of onset to treatment with:</a:t>
            </a:r>
            <a:endParaRPr/>
          </a:p>
          <a:p>
            <a:pPr indent="-298450" lvl="2" marL="1371600" rtl="0" algn="l">
              <a:lnSpc>
                <a:spcPct val="115000"/>
              </a:lnSpc>
              <a:spcBef>
                <a:spcPts val="0"/>
              </a:spcBef>
              <a:spcAft>
                <a:spcPts val="0"/>
              </a:spcAft>
              <a:buSzPts val="1100"/>
              <a:buChar char="■"/>
            </a:pPr>
            <a:r>
              <a:rPr lang="en"/>
              <a:t>Oral Prednisone: 1 mg/kg daily x 14 days</a:t>
            </a:r>
            <a:endParaRPr/>
          </a:p>
          <a:p>
            <a:pPr indent="-298450" lvl="2" marL="1371600" rtl="0" algn="l">
              <a:lnSpc>
                <a:spcPct val="115000"/>
              </a:lnSpc>
              <a:spcBef>
                <a:spcPts val="0"/>
              </a:spcBef>
              <a:spcAft>
                <a:spcPts val="0"/>
              </a:spcAft>
              <a:buSzPts val="1100"/>
              <a:buChar char="■"/>
            </a:pPr>
            <a:r>
              <a:rPr lang="en"/>
              <a:t>Intravenous methylprednisolone (250 mg every 6 hours x 3 days) followed by oral prednisone (1mg/kg daily x 11 days)</a:t>
            </a:r>
            <a:endParaRPr/>
          </a:p>
          <a:p>
            <a:pPr indent="-298450" lvl="2" marL="1371600" rtl="0" algn="l">
              <a:lnSpc>
                <a:spcPct val="115000"/>
              </a:lnSpc>
              <a:spcBef>
                <a:spcPts val="0"/>
              </a:spcBef>
              <a:spcAft>
                <a:spcPts val="0"/>
              </a:spcAft>
              <a:buSzPts val="1100"/>
              <a:buChar char="■"/>
            </a:pPr>
            <a:r>
              <a:rPr lang="en"/>
              <a:t>Oral Placebo </a:t>
            </a:r>
            <a:endParaRPr/>
          </a:p>
          <a:p>
            <a:pPr indent="-298450" lvl="1" marL="914400" rtl="0" algn="l">
              <a:lnSpc>
                <a:spcPct val="115000"/>
              </a:lnSpc>
              <a:spcBef>
                <a:spcPts val="0"/>
              </a:spcBef>
              <a:spcAft>
                <a:spcPts val="0"/>
              </a:spcAft>
              <a:buSzPts val="1100"/>
              <a:buChar char="○"/>
            </a:pPr>
            <a:r>
              <a:rPr lang="en"/>
              <a:t>Age: 18-45 years; mean =32</a:t>
            </a:r>
            <a:endParaRPr/>
          </a:p>
          <a:p>
            <a:pPr indent="-298450" lvl="1" marL="914400" rtl="0" algn="l">
              <a:lnSpc>
                <a:spcPct val="115000"/>
              </a:lnSpc>
              <a:spcBef>
                <a:spcPts val="0"/>
              </a:spcBef>
              <a:spcAft>
                <a:spcPts val="0"/>
              </a:spcAft>
              <a:buSzPts val="1100"/>
              <a:buChar char="○"/>
            </a:pPr>
            <a:r>
              <a:rPr lang="en"/>
              <a:t>77% women</a:t>
            </a:r>
            <a:endParaRPr/>
          </a:p>
          <a:p>
            <a:pPr indent="-298450" lvl="1" marL="914400" rtl="0" algn="l">
              <a:lnSpc>
                <a:spcPct val="115000"/>
              </a:lnSpc>
              <a:spcBef>
                <a:spcPts val="0"/>
              </a:spcBef>
              <a:spcAft>
                <a:spcPts val="0"/>
              </a:spcAft>
              <a:buSzPts val="1100"/>
              <a:buChar char="○"/>
            </a:pPr>
            <a:r>
              <a:rPr lang="en"/>
              <a:t>85% identified as Caucasian</a:t>
            </a:r>
            <a:endParaRPr/>
          </a:p>
          <a:p>
            <a:pPr indent="-298450" lvl="1" marL="914400" rtl="0" algn="l">
              <a:lnSpc>
                <a:spcPct val="115000"/>
              </a:lnSpc>
              <a:spcBef>
                <a:spcPts val="0"/>
              </a:spcBef>
              <a:spcAft>
                <a:spcPts val="0"/>
              </a:spcAft>
              <a:buSzPts val="1100"/>
              <a:buChar char="○"/>
            </a:pPr>
            <a:r>
              <a:rPr lang="en"/>
              <a:t>No prior history of optic neuritis</a:t>
            </a:r>
            <a:endParaRPr/>
          </a:p>
          <a:p>
            <a:pPr indent="-298450" lvl="1" marL="914400" rtl="0" algn="l">
              <a:lnSpc>
                <a:spcPct val="115000"/>
              </a:lnSpc>
              <a:spcBef>
                <a:spcPts val="0"/>
              </a:spcBef>
              <a:spcAft>
                <a:spcPts val="0"/>
              </a:spcAft>
              <a:buSzPts val="1100"/>
              <a:buChar char="○"/>
            </a:pPr>
            <a:r>
              <a:rPr lang="en"/>
              <a:t>No other systemic conditions other than MS (85% did not have a probable or definite MS diagnosis) </a:t>
            </a:r>
            <a:endParaRPr/>
          </a:p>
        </p:txBody>
      </p:sp>
      <p:pic>
        <p:nvPicPr>
          <p:cNvPr id="507" name="Google Shape;507;p69"/>
          <p:cNvPicPr preferRelativeResize="0"/>
          <p:nvPr/>
        </p:nvPicPr>
        <p:blipFill rotWithShape="1">
          <a:blip r:embed="rId3">
            <a:alphaModFix/>
          </a:blip>
          <a:srcRect b="0" l="0" r="0" t="0"/>
          <a:stretch/>
        </p:blipFill>
        <p:spPr>
          <a:xfrm>
            <a:off x="6853375" y="2949948"/>
            <a:ext cx="1552150" cy="10337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0"/>
          <p:cNvSpPr txBox="1"/>
          <p:nvPr>
            <p:ph type="title"/>
          </p:nvPr>
        </p:nvSpPr>
        <p:spPr>
          <a:xfrm>
            <a:off x="819150" y="4377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ONTT results</a:t>
            </a:r>
            <a:endParaRPr/>
          </a:p>
        </p:txBody>
      </p:sp>
      <p:sp>
        <p:nvSpPr>
          <p:cNvPr id="513" name="Google Shape;513;p70"/>
          <p:cNvSpPr txBox="1"/>
          <p:nvPr>
            <p:ph idx="1" type="body"/>
          </p:nvPr>
        </p:nvSpPr>
        <p:spPr>
          <a:xfrm>
            <a:off x="819150" y="1175025"/>
            <a:ext cx="7675200" cy="34617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At 6 months, patients in all groups showed good recovery of vision.</a:t>
            </a:r>
            <a:endParaRPr sz="1600"/>
          </a:p>
          <a:p>
            <a:pPr indent="-330200" lvl="0" marL="457200" rtl="0" algn="l">
              <a:lnSpc>
                <a:spcPct val="115000"/>
              </a:lnSpc>
              <a:spcBef>
                <a:spcPts val="0"/>
              </a:spcBef>
              <a:spcAft>
                <a:spcPts val="0"/>
              </a:spcAft>
              <a:buSzPts val="1600"/>
              <a:buChar char="●"/>
            </a:pPr>
            <a:r>
              <a:rPr lang="en" sz="1600"/>
              <a:t>Patients in the IV group recovered vision </a:t>
            </a:r>
            <a:r>
              <a:rPr b="1" lang="en" sz="1600"/>
              <a:t>faster</a:t>
            </a:r>
            <a:endParaRPr sz="1600"/>
          </a:p>
          <a:p>
            <a:pPr indent="-317500" lvl="1" marL="914400" rtl="0" algn="l">
              <a:lnSpc>
                <a:spcPct val="115000"/>
              </a:lnSpc>
              <a:spcBef>
                <a:spcPts val="0"/>
              </a:spcBef>
              <a:spcAft>
                <a:spcPts val="0"/>
              </a:spcAft>
              <a:buSzPts val="1400"/>
              <a:buChar char="○"/>
            </a:pPr>
            <a:r>
              <a:rPr lang="en" sz="1400"/>
              <a:t>By 30 days difference was insignificant </a:t>
            </a:r>
            <a:endParaRPr sz="1400"/>
          </a:p>
          <a:p>
            <a:pPr indent="-330200" lvl="0" marL="457200" rtl="0" algn="l">
              <a:lnSpc>
                <a:spcPct val="115000"/>
              </a:lnSpc>
              <a:spcBef>
                <a:spcPts val="0"/>
              </a:spcBef>
              <a:spcAft>
                <a:spcPts val="0"/>
              </a:spcAft>
              <a:buSzPts val="1600"/>
              <a:buChar char="●"/>
            </a:pPr>
            <a:r>
              <a:rPr lang="en" sz="1600"/>
              <a:t>Oral prednisone group: </a:t>
            </a:r>
            <a:r>
              <a:rPr b="1" lang="en" sz="1600"/>
              <a:t>2x</a:t>
            </a:r>
            <a:r>
              <a:rPr lang="en" sz="1600"/>
              <a:t> more likely to experience recurrent optic neuritis than other groups </a:t>
            </a:r>
            <a:endParaRPr sz="1600"/>
          </a:p>
          <a:p>
            <a:pPr indent="-330200" lvl="1" marL="914400" rtl="0" algn="l">
              <a:lnSpc>
                <a:spcPct val="115000"/>
              </a:lnSpc>
              <a:spcBef>
                <a:spcPts val="0"/>
              </a:spcBef>
              <a:spcAft>
                <a:spcPts val="0"/>
              </a:spcAft>
              <a:buSzPts val="1600"/>
              <a:buChar char="○"/>
            </a:pPr>
            <a:r>
              <a:rPr lang="en" sz="1600"/>
              <a:t>Subpar dosing? </a:t>
            </a:r>
            <a:endParaRPr sz="1600"/>
          </a:p>
          <a:p>
            <a:pPr indent="-330200" lvl="0" marL="457200" rtl="0" algn="l">
              <a:lnSpc>
                <a:spcPct val="115000"/>
              </a:lnSpc>
              <a:spcBef>
                <a:spcPts val="0"/>
              </a:spcBef>
              <a:spcAft>
                <a:spcPts val="0"/>
              </a:spcAft>
              <a:buSzPts val="1600"/>
              <a:buChar char="●"/>
            </a:pPr>
            <a:r>
              <a:rPr lang="en" sz="1600"/>
              <a:t>Time course:</a:t>
            </a:r>
            <a:endParaRPr sz="1600"/>
          </a:p>
          <a:p>
            <a:pPr indent="-317500" lvl="1" marL="914400" rtl="0" algn="l">
              <a:lnSpc>
                <a:spcPct val="115000"/>
              </a:lnSpc>
              <a:spcBef>
                <a:spcPts val="0"/>
              </a:spcBef>
              <a:spcAft>
                <a:spcPts val="0"/>
              </a:spcAft>
              <a:buSzPts val="1400"/>
              <a:buChar char="○"/>
            </a:pPr>
            <a:r>
              <a:rPr lang="en" sz="1400"/>
              <a:t>Visual function after treated or untreated episode of optic neuritis recovers </a:t>
            </a:r>
            <a:r>
              <a:rPr b="1" lang="en" sz="1400"/>
              <a:t>within the first 2 weeks</a:t>
            </a:r>
            <a:r>
              <a:rPr lang="en" sz="1400"/>
              <a:t> of onset </a:t>
            </a:r>
            <a:endParaRPr sz="1400"/>
          </a:p>
          <a:p>
            <a:pPr indent="-317500" lvl="1" marL="914400" rtl="0" algn="l">
              <a:lnSpc>
                <a:spcPct val="115000"/>
              </a:lnSpc>
              <a:spcBef>
                <a:spcPts val="0"/>
              </a:spcBef>
              <a:spcAft>
                <a:spcPts val="0"/>
              </a:spcAft>
              <a:buSzPts val="1400"/>
              <a:buChar char="○"/>
            </a:pPr>
            <a:r>
              <a:rPr lang="en" sz="1400"/>
              <a:t>Most recovery by end of 1 month &amp; further slow recovery over several months (upto 1 yr) </a:t>
            </a:r>
            <a:endParaRPr sz="1400"/>
          </a:p>
          <a:p>
            <a:pPr indent="-317500" lvl="1" marL="914400" rtl="0" algn="l">
              <a:lnSpc>
                <a:spcPct val="115000"/>
              </a:lnSpc>
              <a:spcBef>
                <a:spcPts val="0"/>
              </a:spcBef>
              <a:spcAft>
                <a:spcPts val="0"/>
              </a:spcAft>
              <a:buSzPts val="1400"/>
              <a:buChar char="○"/>
            </a:pPr>
            <a:r>
              <a:rPr b="1" lang="en" sz="1400"/>
              <a:t>Lack of recovery</a:t>
            </a:r>
            <a:r>
              <a:rPr lang="en" sz="1400"/>
              <a:t> within the first 3 weeks after onset should be considered </a:t>
            </a:r>
            <a:r>
              <a:rPr b="1" lang="en" sz="1400"/>
              <a:t>atypical</a:t>
            </a:r>
            <a:endParaRPr b="1" sz="1400"/>
          </a:p>
        </p:txBody>
      </p:sp>
      <p:pic>
        <p:nvPicPr>
          <p:cNvPr id="514" name="Google Shape;514;p70"/>
          <p:cNvPicPr preferRelativeResize="0"/>
          <p:nvPr/>
        </p:nvPicPr>
        <p:blipFill rotWithShape="1">
          <a:blip r:embed="rId3">
            <a:alphaModFix/>
          </a:blip>
          <a:srcRect b="0" l="0" r="0" t="0"/>
          <a:stretch/>
        </p:blipFill>
        <p:spPr>
          <a:xfrm>
            <a:off x="5214900" y="1392350"/>
            <a:ext cx="922800" cy="922800"/>
          </a:xfrm>
          <a:prstGeom prst="rect">
            <a:avLst/>
          </a:prstGeom>
          <a:noFill/>
          <a:ln>
            <a:noFill/>
          </a:ln>
        </p:spPr>
      </p:pic>
      <p:pic>
        <p:nvPicPr>
          <p:cNvPr id="515" name="Google Shape;515;p70"/>
          <p:cNvPicPr preferRelativeResize="0"/>
          <p:nvPr/>
        </p:nvPicPr>
        <p:blipFill rotWithShape="1">
          <a:blip r:embed="rId4">
            <a:alphaModFix/>
          </a:blip>
          <a:srcRect b="0" l="0" r="0" t="0"/>
          <a:stretch/>
        </p:blipFill>
        <p:spPr>
          <a:xfrm>
            <a:off x="3260075" y="2354725"/>
            <a:ext cx="739075" cy="777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1"/>
          <p:cNvSpPr txBox="1"/>
          <p:nvPr>
            <p:ph type="title"/>
          </p:nvPr>
        </p:nvSpPr>
        <p:spPr>
          <a:xfrm>
            <a:off x="819150" y="5829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ONTT &amp; MS risk over 15 years </a:t>
            </a:r>
            <a:endParaRPr/>
          </a:p>
        </p:txBody>
      </p:sp>
      <p:sp>
        <p:nvSpPr>
          <p:cNvPr id="521" name="Google Shape;521;p71"/>
          <p:cNvSpPr txBox="1"/>
          <p:nvPr>
            <p:ph idx="1" type="body"/>
          </p:nvPr>
        </p:nvSpPr>
        <p:spPr>
          <a:xfrm>
            <a:off x="819150" y="1347750"/>
            <a:ext cx="7505700" cy="24480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Stratified risk of developing MS over 15 years:</a:t>
            </a:r>
            <a:endParaRPr sz="1600"/>
          </a:p>
          <a:p>
            <a:pPr indent="-330200" lvl="1" marL="914400" rtl="0" algn="l">
              <a:lnSpc>
                <a:spcPct val="115000"/>
              </a:lnSpc>
              <a:spcBef>
                <a:spcPts val="0"/>
              </a:spcBef>
              <a:spcAft>
                <a:spcPts val="0"/>
              </a:spcAft>
              <a:buSzPts val="1600"/>
              <a:buChar char="○"/>
            </a:pPr>
            <a:r>
              <a:rPr lang="en" sz="1600"/>
              <a:t>Normal baseline brain MRI: 25% </a:t>
            </a:r>
            <a:endParaRPr/>
          </a:p>
          <a:p>
            <a:pPr indent="-330200" lvl="1" marL="914400" rtl="0" algn="l">
              <a:lnSpc>
                <a:spcPct val="115000"/>
              </a:lnSpc>
              <a:spcBef>
                <a:spcPts val="0"/>
              </a:spcBef>
              <a:spcAft>
                <a:spcPts val="0"/>
              </a:spcAft>
              <a:buSzPts val="1600"/>
              <a:buChar char="○"/>
            </a:pPr>
            <a:r>
              <a:rPr lang="en" sz="1600"/>
              <a:t>Abnormal baseline MRI with 1 or more typical demyelinating lesions: strongest predictor with ~72% risk </a:t>
            </a:r>
            <a:endParaRPr sz="1600"/>
          </a:p>
          <a:p>
            <a:pPr indent="-330200" lvl="0" marL="457200" rtl="0" algn="l">
              <a:lnSpc>
                <a:spcPct val="115000"/>
              </a:lnSpc>
              <a:spcBef>
                <a:spcPts val="0"/>
              </a:spcBef>
              <a:spcAft>
                <a:spcPts val="0"/>
              </a:spcAft>
              <a:buSzPts val="1600"/>
              <a:buChar char="●"/>
            </a:pPr>
            <a:r>
              <a:rPr lang="en" sz="1600"/>
              <a:t>IV steroid group showed a lower rate of development of clinically significant MS within the first 2 years </a:t>
            </a:r>
            <a:endParaRPr sz="1600"/>
          </a:p>
        </p:txBody>
      </p:sp>
      <p:pic>
        <p:nvPicPr>
          <p:cNvPr id="522" name="Google Shape;522;p71"/>
          <p:cNvPicPr preferRelativeResize="0"/>
          <p:nvPr/>
        </p:nvPicPr>
        <p:blipFill rotWithShape="1">
          <a:blip r:embed="rId3">
            <a:alphaModFix/>
          </a:blip>
          <a:srcRect b="0" l="0" r="0" t="0"/>
          <a:stretch/>
        </p:blipFill>
        <p:spPr>
          <a:xfrm>
            <a:off x="3055425" y="1118075"/>
            <a:ext cx="2927250" cy="3378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8"/>
          <p:cNvSpPr txBox="1"/>
          <p:nvPr>
            <p:ph type="title"/>
          </p:nvPr>
        </p:nvSpPr>
        <p:spPr>
          <a:xfrm>
            <a:off x="819150" y="4945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HPI</a:t>
            </a:r>
            <a:endParaRPr/>
          </a:p>
        </p:txBody>
      </p:sp>
      <p:sp>
        <p:nvSpPr>
          <p:cNvPr id="157" name="Google Shape;157;p18"/>
          <p:cNvSpPr txBox="1"/>
          <p:nvPr>
            <p:ph idx="1" type="body"/>
          </p:nvPr>
        </p:nvSpPr>
        <p:spPr>
          <a:xfrm>
            <a:off x="819150" y="1347750"/>
            <a:ext cx="7654500" cy="3296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Diplopia Conditions </a:t>
            </a:r>
            <a:endParaRPr/>
          </a:p>
          <a:p>
            <a:pPr indent="-298450" lvl="1" marL="914400" rtl="0" algn="l">
              <a:spcBef>
                <a:spcPts val="0"/>
              </a:spcBef>
              <a:spcAft>
                <a:spcPts val="0"/>
              </a:spcAft>
              <a:buSzPts val="1100"/>
              <a:buChar char="○"/>
            </a:pPr>
            <a:r>
              <a:rPr lang="en"/>
              <a:t>Binocular vs. Monocular </a:t>
            </a:r>
            <a:endParaRPr/>
          </a:p>
          <a:p>
            <a:pPr indent="0" lvl="0" marL="914400" rtl="0" algn="l">
              <a:spcBef>
                <a:spcPts val="0"/>
              </a:spcBef>
              <a:spcAft>
                <a:spcPts val="0"/>
              </a:spcAft>
              <a:buNone/>
            </a:pPr>
            <a:r>
              <a:t/>
            </a:r>
            <a:endParaRPr/>
          </a:p>
          <a:p>
            <a:pPr indent="-298450" lvl="1" marL="914400" rtl="0" algn="l">
              <a:spcBef>
                <a:spcPts val="0"/>
              </a:spcBef>
              <a:spcAft>
                <a:spcPts val="0"/>
              </a:spcAft>
              <a:buSzPts val="1100"/>
              <a:buChar char="○"/>
            </a:pPr>
            <a:r>
              <a:rPr lang="en"/>
              <a:t>Duration</a:t>
            </a:r>
            <a:endParaRPr/>
          </a:p>
          <a:p>
            <a:pPr indent="-298450" lvl="2" marL="1371600" rtl="0" algn="l">
              <a:spcBef>
                <a:spcPts val="0"/>
              </a:spcBef>
              <a:spcAft>
                <a:spcPts val="0"/>
              </a:spcAft>
              <a:buSzPts val="1100"/>
              <a:buChar char="■"/>
            </a:pPr>
            <a:r>
              <a:rPr lang="en"/>
              <a:t>Constant, intermittent, </a:t>
            </a:r>
            <a:r>
              <a:rPr lang="en"/>
              <a:t>transient</a:t>
            </a:r>
            <a:r>
              <a:rPr lang="en"/>
              <a:t>  </a:t>
            </a:r>
            <a:endParaRPr/>
          </a:p>
          <a:p>
            <a:pPr indent="0" lvl="0" marL="1371600" rtl="0" algn="l">
              <a:spcBef>
                <a:spcPts val="0"/>
              </a:spcBef>
              <a:spcAft>
                <a:spcPts val="0"/>
              </a:spcAft>
              <a:buNone/>
            </a:pPr>
            <a:r>
              <a:t/>
            </a:r>
            <a:endParaRPr/>
          </a:p>
          <a:p>
            <a:pPr indent="-298450" lvl="1" marL="914400" rtl="0" algn="l">
              <a:spcBef>
                <a:spcPts val="0"/>
              </a:spcBef>
              <a:spcAft>
                <a:spcPts val="0"/>
              </a:spcAft>
              <a:buSzPts val="1100"/>
              <a:buChar char="○"/>
            </a:pPr>
            <a:r>
              <a:rPr lang="en"/>
              <a:t>Distance</a:t>
            </a:r>
            <a:endParaRPr/>
          </a:p>
          <a:p>
            <a:pPr indent="-298450" lvl="2" marL="1371600" rtl="0" algn="l">
              <a:spcBef>
                <a:spcPts val="0"/>
              </a:spcBef>
              <a:spcAft>
                <a:spcPts val="0"/>
              </a:spcAft>
              <a:buSzPts val="1100"/>
              <a:buChar char="■"/>
            </a:pPr>
            <a:r>
              <a:rPr lang="en"/>
              <a:t>Near, Far, Both </a:t>
            </a:r>
            <a:endParaRPr/>
          </a:p>
          <a:p>
            <a:pPr indent="0" lvl="0" marL="1371600" rtl="0" algn="l">
              <a:spcBef>
                <a:spcPts val="0"/>
              </a:spcBef>
              <a:spcAft>
                <a:spcPts val="0"/>
              </a:spcAft>
              <a:buNone/>
            </a:pPr>
            <a:r>
              <a:t/>
            </a:r>
            <a:endParaRPr/>
          </a:p>
          <a:p>
            <a:pPr indent="-298450" lvl="1" marL="914400" rtl="0" algn="l">
              <a:spcBef>
                <a:spcPts val="0"/>
              </a:spcBef>
              <a:spcAft>
                <a:spcPts val="0"/>
              </a:spcAft>
              <a:buSzPts val="1100"/>
              <a:buChar char="○"/>
            </a:pPr>
            <a:r>
              <a:rPr lang="en"/>
              <a:t>Direction </a:t>
            </a:r>
            <a:endParaRPr/>
          </a:p>
          <a:p>
            <a:pPr indent="-298450" lvl="2" marL="1371600" rtl="0" algn="l">
              <a:spcBef>
                <a:spcPts val="0"/>
              </a:spcBef>
              <a:spcAft>
                <a:spcPts val="0"/>
              </a:spcAft>
              <a:buSzPts val="1100"/>
              <a:buChar char="■"/>
            </a:pPr>
            <a:r>
              <a:rPr lang="en"/>
              <a:t>Vertical, Horizontal, Oblique </a:t>
            </a:r>
            <a:endParaRPr/>
          </a:p>
        </p:txBody>
      </p:sp>
      <p:pic>
        <p:nvPicPr>
          <p:cNvPr id="158" name="Google Shape;158;p18"/>
          <p:cNvPicPr preferRelativeResize="0"/>
          <p:nvPr/>
        </p:nvPicPr>
        <p:blipFill>
          <a:blip r:embed="rId3">
            <a:alphaModFix/>
          </a:blip>
          <a:stretch>
            <a:fillRect/>
          </a:stretch>
        </p:blipFill>
        <p:spPr>
          <a:xfrm>
            <a:off x="2899849" y="310975"/>
            <a:ext cx="3853174" cy="452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2"/>
          <p:cNvSpPr txBox="1"/>
          <p:nvPr>
            <p:ph type="title"/>
          </p:nvPr>
        </p:nvSpPr>
        <p:spPr>
          <a:xfrm>
            <a:off x="766275" y="3999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ONTT: “Clinical trial that keeps on giving” </a:t>
            </a:r>
            <a:endParaRPr/>
          </a:p>
        </p:txBody>
      </p:sp>
      <p:sp>
        <p:nvSpPr>
          <p:cNvPr id="528" name="Google Shape;528;p72"/>
          <p:cNvSpPr txBox="1"/>
          <p:nvPr>
            <p:ph idx="1" type="body"/>
          </p:nvPr>
        </p:nvSpPr>
        <p:spPr>
          <a:xfrm>
            <a:off x="819150" y="1091925"/>
            <a:ext cx="7651500" cy="3775500"/>
          </a:xfrm>
          <a:prstGeom prst="rect">
            <a:avLst/>
          </a:prstGeom>
          <a:noFill/>
          <a:ln>
            <a:noFill/>
          </a:ln>
        </p:spPr>
        <p:txBody>
          <a:bodyPr anchorCtr="0" anchor="t" bIns="91425" lIns="91425" spcFirstLastPara="1" rIns="91425" wrap="square" tIns="91425">
            <a:normAutofit lnSpcReduction="10000"/>
          </a:bodyPr>
          <a:lstStyle/>
          <a:p>
            <a:pPr indent="-355600" lvl="0" marL="457200" rtl="0" algn="l">
              <a:lnSpc>
                <a:spcPct val="100000"/>
              </a:lnSpc>
              <a:spcBef>
                <a:spcPts val="0"/>
              </a:spcBef>
              <a:spcAft>
                <a:spcPts val="0"/>
              </a:spcAft>
              <a:buSzPts val="2000"/>
              <a:buChar char="●"/>
            </a:pPr>
            <a:r>
              <a:rPr lang="en" sz="2000"/>
              <a:t>Clinical characteristics of a large cohort of acute optic neuritis patients</a:t>
            </a:r>
            <a:endParaRPr sz="2000"/>
          </a:p>
          <a:p>
            <a:pPr indent="-355600" lvl="2" marL="1371600" rtl="0" algn="l">
              <a:lnSpc>
                <a:spcPct val="100000"/>
              </a:lnSpc>
              <a:spcBef>
                <a:spcPts val="0"/>
              </a:spcBef>
              <a:spcAft>
                <a:spcPts val="0"/>
              </a:spcAft>
              <a:buSzPts val="2000"/>
              <a:buChar char="■"/>
            </a:pPr>
            <a:r>
              <a:rPr lang="en" sz="1800"/>
              <a:t>Allow earlier recognition of atypical cases of ON</a:t>
            </a:r>
            <a:r>
              <a:rPr lang="en" sz="2000"/>
              <a:t> </a:t>
            </a:r>
            <a:endParaRPr sz="2000"/>
          </a:p>
          <a:p>
            <a:pPr indent="-355600" lvl="0" marL="457200" rtl="0" algn="l">
              <a:lnSpc>
                <a:spcPct val="100000"/>
              </a:lnSpc>
              <a:spcBef>
                <a:spcPts val="0"/>
              </a:spcBef>
              <a:spcAft>
                <a:spcPts val="0"/>
              </a:spcAft>
              <a:buSzPts val="2000"/>
              <a:buChar char="●"/>
            </a:pPr>
            <a:r>
              <a:rPr lang="en" sz="2000"/>
              <a:t>Natural history of the disorder </a:t>
            </a:r>
            <a:endParaRPr sz="2000"/>
          </a:p>
          <a:p>
            <a:pPr indent="-355600" lvl="0" marL="457200" rtl="0" algn="l">
              <a:lnSpc>
                <a:spcPct val="100000"/>
              </a:lnSpc>
              <a:spcBef>
                <a:spcPts val="0"/>
              </a:spcBef>
              <a:spcAft>
                <a:spcPts val="0"/>
              </a:spcAft>
              <a:buSzPts val="2000"/>
              <a:buChar char="●"/>
            </a:pPr>
            <a:r>
              <a:rPr lang="en" sz="2000"/>
              <a:t>Clinical alert to all ophthalmologists/neurologists in 1992: lack of efficacy and risk of recurrent optic neuritis with oral prednisone </a:t>
            </a:r>
            <a:endParaRPr sz="2000"/>
          </a:p>
          <a:p>
            <a:pPr indent="-342900" lvl="2" marL="1371600" rtl="0" algn="l">
              <a:lnSpc>
                <a:spcPct val="100000"/>
              </a:lnSpc>
              <a:spcBef>
                <a:spcPts val="0"/>
              </a:spcBef>
              <a:spcAft>
                <a:spcPts val="0"/>
              </a:spcAft>
              <a:buSzPts val="1800"/>
              <a:buChar char="■"/>
            </a:pPr>
            <a:r>
              <a:rPr lang="en" sz="1800"/>
              <a:t>Bioequivalent prednisone is likely equivalent to IVMP </a:t>
            </a:r>
            <a:endParaRPr sz="1800"/>
          </a:p>
          <a:p>
            <a:pPr indent="-342900" lvl="2" marL="1371600" rtl="0" algn="l">
              <a:lnSpc>
                <a:spcPct val="100000"/>
              </a:lnSpc>
              <a:spcBef>
                <a:spcPts val="0"/>
              </a:spcBef>
              <a:spcAft>
                <a:spcPts val="0"/>
              </a:spcAft>
              <a:buSzPts val="1800"/>
              <a:buChar char="■"/>
            </a:pPr>
            <a:r>
              <a:rPr lang="en" sz="1800"/>
              <a:t>1 mg of Methylprednisolone = 1.25 mg of Prednisone</a:t>
            </a:r>
            <a:endParaRPr sz="1800"/>
          </a:p>
          <a:p>
            <a:pPr indent="-355600" lvl="0" marL="457200" rtl="0" algn="l">
              <a:lnSpc>
                <a:spcPct val="100000"/>
              </a:lnSpc>
              <a:spcBef>
                <a:spcPts val="0"/>
              </a:spcBef>
              <a:spcAft>
                <a:spcPts val="0"/>
              </a:spcAft>
              <a:buSzPts val="2000"/>
              <a:buChar char="●"/>
            </a:pPr>
            <a:r>
              <a:rPr lang="en" sz="2000"/>
              <a:t>IV methylprednisolone mistakenly associated with better visual outcomes. </a:t>
            </a:r>
            <a:endParaRPr sz="2000"/>
          </a:p>
          <a:p>
            <a:pPr indent="-355600" lvl="0" marL="457200" rtl="0" algn="l">
              <a:lnSpc>
                <a:spcPct val="100000"/>
              </a:lnSpc>
              <a:spcBef>
                <a:spcPts val="0"/>
              </a:spcBef>
              <a:spcAft>
                <a:spcPts val="0"/>
              </a:spcAft>
              <a:buSzPts val="2000"/>
              <a:buChar char="●"/>
            </a:pPr>
            <a:r>
              <a:rPr lang="en" sz="2000"/>
              <a:t>Subsequent risk of developing MS </a:t>
            </a:r>
            <a:endParaRPr sz="2000"/>
          </a:p>
          <a:p>
            <a:pPr indent="0" lvl="0" marL="457200" rtl="0" algn="l">
              <a:lnSpc>
                <a:spcPct val="115000"/>
              </a:lnSpc>
              <a:spcBef>
                <a:spcPts val="1200"/>
              </a:spcBef>
              <a:spcAft>
                <a:spcPts val="1200"/>
              </a:spcAft>
              <a:buSzPts val="13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3"/>
          <p:cNvSpPr txBox="1"/>
          <p:nvPr>
            <p:ph type="title"/>
          </p:nvPr>
        </p:nvSpPr>
        <p:spPr>
          <a:xfrm>
            <a:off x="729098" y="1745550"/>
            <a:ext cx="6618900" cy="1652400"/>
          </a:xfrm>
          <a:prstGeom prst="rect">
            <a:avLst/>
          </a:prstGeom>
          <a:solidFill>
            <a:schemeClr val="dk2"/>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200"/>
              <a:buNone/>
            </a:pPr>
            <a:r>
              <a:rPr lang="en" sz="3000">
                <a:solidFill>
                  <a:schemeClr val="lt1"/>
                </a:solidFill>
              </a:rPr>
              <a:t>Features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aphicFrame>
        <p:nvGraphicFramePr>
          <p:cNvPr id="538" name="Google Shape;538;p74"/>
          <p:cNvGraphicFramePr/>
          <p:nvPr/>
        </p:nvGraphicFramePr>
        <p:xfrm>
          <a:off x="574450" y="247778"/>
          <a:ext cx="3000000" cy="3000000"/>
        </p:xfrm>
        <a:graphic>
          <a:graphicData uri="http://schemas.openxmlformats.org/drawingml/2006/table">
            <a:tbl>
              <a:tblPr>
                <a:noFill/>
                <a:tableStyleId>{6A3F8B29-3BE0-44E8-9A61-C9487D0C4917}</a:tableStyleId>
              </a:tblPr>
              <a:tblGrid>
                <a:gridCol w="1104125"/>
                <a:gridCol w="3342400"/>
                <a:gridCol w="3389050"/>
              </a:tblGrid>
              <a:tr h="309075">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Typical Features</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Atypical Features</a:t>
                      </a:r>
                      <a:endParaRPr b="1" sz="1100" u="none" cap="none" strike="noStrike"/>
                    </a:p>
                  </a:txBody>
                  <a:tcPr marT="91425" marB="91425" marR="91425" marL="91425"/>
                </a:tc>
              </a:tr>
              <a:tr h="30907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Age</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Young adult</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&lt;12 years or &gt;50 years</a:t>
                      </a:r>
                      <a:endParaRPr sz="1100" u="none" cap="none" strike="noStrike"/>
                    </a:p>
                  </a:txBody>
                  <a:tcPr marT="91425" marB="91425" marR="91425" marL="91425"/>
                </a:tc>
              </a:tr>
              <a:tr h="30907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Ethnic Origin</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Caucasian</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African American, Asian, Polynesian</a:t>
                      </a:r>
                      <a:endParaRPr sz="1100" u="none" cap="none" strike="noStrike"/>
                    </a:p>
                  </a:txBody>
                  <a:tcPr marT="91425" marB="91425" marR="91425" marL="91425"/>
                </a:tc>
              </a:tr>
              <a:tr h="4569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Laterality</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Unilateral Symptoms</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Bilateral simultaneous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Rapidly Sequential</a:t>
                      </a:r>
                      <a:endParaRPr sz="1100" u="none" cap="none" strike="noStrike"/>
                    </a:p>
                  </a:txBody>
                  <a:tcPr marT="91425" marB="91425" marR="91425" marL="91425"/>
                </a:tc>
              </a:tr>
              <a:tr h="60472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Pain</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Mild periocular pain worse on eye movement</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Severe periocular pain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Painless vision loss</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Pain persists &gt; 2 weeks</a:t>
                      </a:r>
                      <a:endParaRPr sz="1100" u="none" cap="none" strike="noStrike"/>
                    </a:p>
                  </a:txBody>
                  <a:tcPr marT="91425" marB="91425" marR="91425" marL="91425"/>
                </a:tc>
              </a:tr>
              <a:tr h="60472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Vision</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Mild to moderate visual loss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Rapid improvement over weeks</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Severe visual loss (&lt;20/200)</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No recovery within 3 wks of onset</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Progression of visual loss </a:t>
                      </a:r>
                      <a:endParaRPr sz="1100" u="none" cap="none" strike="noStrike"/>
                    </a:p>
                  </a:txBody>
                  <a:tcPr marT="91425" marB="91425" marR="91425" marL="91425"/>
                </a:tc>
              </a:tr>
              <a:tr h="90037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Appearance</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Normal or swollen optic disc</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Severe optic disc swelling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Macular star (neuroretinitis)</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Optic disc hemorrhages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Retinal exudates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Anterior-posterior segment inflammation</a:t>
                      </a:r>
                      <a:endParaRPr sz="1100" u="none" cap="none" strike="noStrike"/>
                    </a:p>
                  </a:txBody>
                  <a:tcPr marT="91425" marB="91425" marR="91425" marL="91425"/>
                </a:tc>
              </a:tr>
              <a:tr h="60472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t>Other</a:t>
                      </a:r>
                      <a:endParaRPr b="1"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Uhthoff’s phenomenon</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Pulfrich effect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Previous self-limiting neurological episodes</a:t>
                      </a:r>
                      <a:endParaRPr sz="11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Family history </a:t>
                      </a:r>
                      <a:endParaRPr sz="1100" u="none" cap="none" strike="noStrike"/>
                    </a:p>
                    <a:p>
                      <a:pPr indent="0" lvl="0" marL="0" marR="0" rtl="0" algn="ctr">
                        <a:lnSpc>
                          <a:spcPct val="100000"/>
                        </a:lnSpc>
                        <a:spcBef>
                          <a:spcPts val="0"/>
                        </a:spcBef>
                        <a:spcAft>
                          <a:spcPts val="0"/>
                        </a:spcAft>
                        <a:buClr>
                          <a:srgbClr val="000000"/>
                        </a:buClr>
                        <a:buSzPts val="1100"/>
                        <a:buFont typeface="Arial"/>
                        <a:buNone/>
                      </a:pPr>
                      <a:r>
                        <a:rPr lang="en" sz="1100" u="none" cap="none" strike="noStrike"/>
                        <a:t>Neoplastic history </a:t>
                      </a:r>
                      <a:endParaRPr sz="1100" u="none" cap="none" strike="noStrike"/>
                    </a:p>
                  </a:txBody>
                  <a:tcPr marT="91425" marB="91425" marR="91425" marL="91425"/>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5"/>
          <p:cNvSpPr txBox="1"/>
          <p:nvPr>
            <p:ph type="title"/>
          </p:nvPr>
        </p:nvSpPr>
        <p:spPr>
          <a:xfrm>
            <a:off x="729098" y="1745550"/>
            <a:ext cx="6618900" cy="1652400"/>
          </a:xfrm>
          <a:prstGeom prst="rect">
            <a:avLst/>
          </a:prstGeom>
          <a:solidFill>
            <a:schemeClr val="dk2"/>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200"/>
              <a:buNone/>
            </a:pPr>
            <a:r>
              <a:rPr lang="en" sz="3000">
                <a:solidFill>
                  <a:schemeClr val="lt1"/>
                </a:solidFill>
              </a:rPr>
              <a:t>The New Kids On the Block</a:t>
            </a:r>
            <a:endParaRPr sz="3000">
              <a:solidFill>
                <a:schemeClr val="lt1"/>
              </a:solidFill>
            </a:endParaRPr>
          </a:p>
          <a:p>
            <a:pPr indent="0" lvl="0" marL="0" rtl="0" algn="ctr">
              <a:lnSpc>
                <a:spcPct val="100000"/>
              </a:lnSpc>
              <a:spcBef>
                <a:spcPts val="0"/>
              </a:spcBef>
              <a:spcAft>
                <a:spcPts val="0"/>
              </a:spcAft>
              <a:buSzPts val="3200"/>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6"/>
          <p:cNvSpPr txBox="1"/>
          <p:nvPr>
            <p:ph type="title"/>
          </p:nvPr>
        </p:nvSpPr>
        <p:spPr>
          <a:xfrm>
            <a:off x="819150" y="3966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Neuromyelitis Optica (NMO) </a:t>
            </a:r>
            <a:endParaRPr/>
          </a:p>
        </p:txBody>
      </p:sp>
      <p:sp>
        <p:nvSpPr>
          <p:cNvPr id="549" name="Google Shape;549;p76"/>
          <p:cNvSpPr txBox="1"/>
          <p:nvPr>
            <p:ph idx="1" type="body"/>
          </p:nvPr>
        </p:nvSpPr>
        <p:spPr>
          <a:xfrm>
            <a:off x="819150" y="1187375"/>
            <a:ext cx="7505700" cy="3384600"/>
          </a:xfrm>
          <a:prstGeom prst="rect">
            <a:avLst/>
          </a:prstGeom>
          <a:noFill/>
          <a:ln>
            <a:noFill/>
          </a:ln>
        </p:spPr>
        <p:txBody>
          <a:bodyPr anchorCtr="0" anchor="t" bIns="91425" lIns="91425" spcFirstLastPara="1" rIns="91425" wrap="square" tIns="91425">
            <a:normAutofit fontScale="92500" lnSpcReduction="20000"/>
          </a:bodyPr>
          <a:lstStyle/>
          <a:p>
            <a:pPr indent="-322580" lvl="0" marL="457200" rtl="0" algn="l">
              <a:lnSpc>
                <a:spcPct val="115000"/>
              </a:lnSpc>
              <a:spcBef>
                <a:spcPts val="0"/>
              </a:spcBef>
              <a:spcAft>
                <a:spcPts val="0"/>
              </a:spcAft>
              <a:buSzPct val="100000"/>
              <a:buChar char="●"/>
            </a:pPr>
            <a:r>
              <a:rPr lang="en" sz="1600"/>
              <a:t>Neuromyelitis Optica Syndrome Disorder (NMOSD)</a:t>
            </a:r>
            <a:endParaRPr sz="1600"/>
          </a:p>
          <a:p>
            <a:pPr indent="-310832" lvl="1" marL="914400" rtl="0" algn="l">
              <a:lnSpc>
                <a:spcPct val="115000"/>
              </a:lnSpc>
              <a:spcBef>
                <a:spcPts val="0"/>
              </a:spcBef>
              <a:spcAft>
                <a:spcPts val="0"/>
              </a:spcAft>
              <a:buSzPct val="100000"/>
              <a:buChar char="○"/>
            </a:pPr>
            <a:r>
              <a:rPr lang="en" sz="1400"/>
              <a:t>Devic’s Disease: 1894 Eugene Devic described a case of bilateral blindness and paraplegia</a:t>
            </a:r>
            <a:endParaRPr sz="1400"/>
          </a:p>
          <a:p>
            <a:pPr indent="-310832" lvl="2" marL="1371600" rtl="0" algn="l">
              <a:lnSpc>
                <a:spcPct val="115000"/>
              </a:lnSpc>
              <a:spcBef>
                <a:spcPts val="0"/>
              </a:spcBef>
              <a:spcAft>
                <a:spcPts val="0"/>
              </a:spcAft>
              <a:buSzPct val="100000"/>
              <a:buChar char="■"/>
            </a:pPr>
            <a:r>
              <a:rPr lang="en" sz="1400"/>
              <a:t>Postmortem pathology: demyelination of optic nerves and necrosis of long portion of the spinal cord. </a:t>
            </a:r>
            <a:endParaRPr sz="1400"/>
          </a:p>
          <a:p>
            <a:pPr indent="-322580" lvl="0" marL="457200" rtl="0" algn="l">
              <a:lnSpc>
                <a:spcPct val="115000"/>
              </a:lnSpc>
              <a:spcBef>
                <a:spcPts val="0"/>
              </a:spcBef>
              <a:spcAft>
                <a:spcPts val="0"/>
              </a:spcAft>
              <a:buSzPct val="100000"/>
              <a:buChar char="●"/>
            </a:pPr>
            <a:r>
              <a:rPr lang="en" sz="1600"/>
              <a:t>1999: First diagnostic criteria established </a:t>
            </a:r>
            <a:endParaRPr sz="1600"/>
          </a:p>
          <a:p>
            <a:pPr indent="-322580" lvl="1" marL="914400" rtl="0" algn="l">
              <a:lnSpc>
                <a:spcPct val="115000"/>
              </a:lnSpc>
              <a:spcBef>
                <a:spcPts val="0"/>
              </a:spcBef>
              <a:spcAft>
                <a:spcPts val="0"/>
              </a:spcAft>
              <a:buSzPct val="100000"/>
              <a:buChar char="○"/>
            </a:pPr>
            <a:r>
              <a:rPr lang="en" sz="1600"/>
              <a:t>ON + transverse myelitis </a:t>
            </a:r>
            <a:endParaRPr sz="1600"/>
          </a:p>
          <a:p>
            <a:pPr indent="-322580" lvl="1" marL="914400" rtl="0" algn="l">
              <a:lnSpc>
                <a:spcPct val="115000"/>
              </a:lnSpc>
              <a:spcBef>
                <a:spcPts val="0"/>
              </a:spcBef>
              <a:spcAft>
                <a:spcPts val="0"/>
              </a:spcAft>
              <a:buSzPct val="100000"/>
              <a:buChar char="○"/>
            </a:pPr>
            <a:r>
              <a:rPr lang="en" sz="1600"/>
              <a:t>Supportive imaging and CSF findings </a:t>
            </a:r>
            <a:endParaRPr sz="1600"/>
          </a:p>
          <a:p>
            <a:pPr indent="-322580" lvl="1" marL="914400" rtl="0" algn="l">
              <a:lnSpc>
                <a:spcPct val="115000"/>
              </a:lnSpc>
              <a:spcBef>
                <a:spcPts val="0"/>
              </a:spcBef>
              <a:spcAft>
                <a:spcPts val="0"/>
              </a:spcAft>
              <a:buSzPct val="100000"/>
              <a:buChar char="○"/>
            </a:pPr>
            <a:r>
              <a:rPr lang="en" sz="1600"/>
              <a:t>Unclear if separate entity or more severe entity </a:t>
            </a:r>
            <a:endParaRPr sz="1600"/>
          </a:p>
          <a:p>
            <a:pPr indent="-322580" lvl="0" marL="457200" rtl="0" algn="l">
              <a:lnSpc>
                <a:spcPct val="115000"/>
              </a:lnSpc>
              <a:spcBef>
                <a:spcPts val="0"/>
              </a:spcBef>
              <a:spcAft>
                <a:spcPts val="0"/>
              </a:spcAft>
              <a:buSzPct val="100000"/>
              <a:buChar char="●"/>
            </a:pPr>
            <a:r>
              <a:rPr lang="en" sz="1600"/>
              <a:t>2004: Aquaporin 4-IgG antibody against transmembrane water channel protein in the CNS expressed on astrocytic end-feet </a:t>
            </a:r>
            <a:endParaRPr sz="1600"/>
          </a:p>
          <a:p>
            <a:pPr indent="-322580" lvl="1" marL="914400" rtl="0" algn="l">
              <a:lnSpc>
                <a:spcPct val="115000"/>
              </a:lnSpc>
              <a:spcBef>
                <a:spcPts val="0"/>
              </a:spcBef>
              <a:spcAft>
                <a:spcPts val="0"/>
              </a:spcAft>
              <a:buSzPct val="100000"/>
              <a:buChar char="○"/>
            </a:pPr>
            <a:r>
              <a:rPr lang="en" sz="1600"/>
              <a:t>Biomarker and pathologic cause of NMO</a:t>
            </a:r>
            <a:endParaRPr sz="1600"/>
          </a:p>
          <a:p>
            <a:pPr indent="-322580" lvl="1" marL="914400" rtl="0" algn="l">
              <a:lnSpc>
                <a:spcPct val="115000"/>
              </a:lnSpc>
              <a:spcBef>
                <a:spcPts val="0"/>
              </a:spcBef>
              <a:spcAft>
                <a:spcPts val="0"/>
              </a:spcAft>
              <a:buSzPct val="100000"/>
              <a:buChar char="○"/>
            </a:pPr>
            <a:r>
              <a:rPr lang="en" sz="1600"/>
              <a:t>Distinguished NMO as a separate disease entity from MS</a:t>
            </a:r>
            <a:endParaRPr sz="1600"/>
          </a:p>
          <a:p>
            <a:pPr indent="-322580" lvl="0" marL="457200" rtl="0" algn="l">
              <a:lnSpc>
                <a:spcPct val="115000"/>
              </a:lnSpc>
              <a:spcBef>
                <a:spcPts val="0"/>
              </a:spcBef>
              <a:spcAft>
                <a:spcPts val="0"/>
              </a:spcAft>
              <a:buSzPct val="100000"/>
              <a:buChar char="●"/>
            </a:pPr>
            <a:r>
              <a:rPr lang="en" sz="1600"/>
              <a:t>2015: NMO diagnostic criteria revised </a:t>
            </a:r>
            <a:endParaRPr sz="1600"/>
          </a:p>
          <a:p>
            <a:pPr indent="-322580" lvl="1" marL="914400" rtl="0" algn="l">
              <a:lnSpc>
                <a:spcPct val="115000"/>
              </a:lnSpc>
              <a:spcBef>
                <a:spcPts val="0"/>
              </a:spcBef>
              <a:spcAft>
                <a:spcPts val="0"/>
              </a:spcAft>
              <a:buSzPct val="100000"/>
              <a:buChar char="○"/>
            </a:pPr>
            <a:r>
              <a:rPr lang="en" sz="1600"/>
              <a:t>Molecular and clinical diagnosis </a:t>
            </a:r>
            <a:endParaRPr sz="16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7"/>
          <p:cNvSpPr txBox="1"/>
          <p:nvPr>
            <p:ph type="title"/>
          </p:nvPr>
        </p:nvSpPr>
        <p:spPr>
          <a:xfrm>
            <a:off x="824825" y="373050"/>
            <a:ext cx="78261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NMOSD</a:t>
            </a:r>
            <a:endParaRPr/>
          </a:p>
        </p:txBody>
      </p:sp>
      <p:sp>
        <p:nvSpPr>
          <p:cNvPr id="555" name="Google Shape;555;p77"/>
          <p:cNvSpPr txBox="1"/>
          <p:nvPr>
            <p:ph idx="1" type="body"/>
          </p:nvPr>
        </p:nvSpPr>
        <p:spPr>
          <a:xfrm>
            <a:off x="721625" y="776050"/>
            <a:ext cx="7929300" cy="3914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529"/>
              <a:buNone/>
            </a:pPr>
            <a:r>
              <a:t/>
            </a:r>
            <a:endParaRPr sz="1600"/>
          </a:p>
          <a:p>
            <a:pPr indent="-330200" lvl="0" marL="457200" rtl="0" algn="l">
              <a:lnSpc>
                <a:spcPct val="115000"/>
              </a:lnSpc>
              <a:spcBef>
                <a:spcPts val="1200"/>
              </a:spcBef>
              <a:spcAft>
                <a:spcPts val="0"/>
              </a:spcAft>
              <a:buSzPts val="1600"/>
              <a:buChar char="●"/>
            </a:pPr>
            <a:r>
              <a:rPr lang="en" sz="1600"/>
              <a:t>Rare, antibody-mediated autoimmune inflammatory disease affecting the CNS</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 sz="1600"/>
              <a:t>Accounts for ~3% of optic neuritis cases  </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 sz="1600"/>
              <a:t>Median age of onset = 39 years (decade later than MS) </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 sz="1600"/>
              <a:t>Strong female preference (70-90%)</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 sz="1600"/>
              <a:t>Increased prevalence in Asians  and African Americans </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 sz="1600"/>
              <a:t>Sporadic disorder; some rare familial cases have been reported</a:t>
            </a:r>
            <a:endParaRPr sz="1600"/>
          </a:p>
        </p:txBody>
      </p:sp>
      <p:pic>
        <p:nvPicPr>
          <p:cNvPr id="556" name="Google Shape;556;p77"/>
          <p:cNvPicPr preferRelativeResize="0"/>
          <p:nvPr/>
        </p:nvPicPr>
        <p:blipFill rotWithShape="1">
          <a:blip r:embed="rId3">
            <a:alphaModFix/>
          </a:blip>
          <a:srcRect b="0" l="0" r="0" t="0"/>
          <a:stretch/>
        </p:blipFill>
        <p:spPr>
          <a:xfrm>
            <a:off x="7250600" y="257200"/>
            <a:ext cx="1400326" cy="29196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7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NMOSD</a:t>
            </a:r>
            <a:endParaRPr/>
          </a:p>
        </p:txBody>
      </p:sp>
      <p:sp>
        <p:nvSpPr>
          <p:cNvPr id="562" name="Google Shape;562;p78"/>
          <p:cNvSpPr txBox="1"/>
          <p:nvPr>
            <p:ph idx="1" type="body"/>
          </p:nvPr>
        </p:nvSpPr>
        <p:spPr>
          <a:xfrm>
            <a:off x="819150" y="1528150"/>
            <a:ext cx="7595100" cy="2910600"/>
          </a:xfrm>
          <a:prstGeom prst="rect">
            <a:avLst/>
          </a:prstGeom>
        </p:spPr>
        <p:txBody>
          <a:bodyPr anchorCtr="0" anchor="t" bIns="91425" lIns="91425" spcFirstLastPara="1" rIns="91425" wrap="square" tIns="91425">
            <a:normAutofit lnSpcReduction="20000"/>
          </a:bodyPr>
          <a:lstStyle/>
          <a:p>
            <a:pPr indent="-330200" lvl="0" marL="457200" rtl="0" algn="l">
              <a:spcBef>
                <a:spcPts val="0"/>
              </a:spcBef>
              <a:spcAft>
                <a:spcPts val="0"/>
              </a:spcAft>
              <a:buSzPts val="1600"/>
              <a:buChar char="●"/>
            </a:pPr>
            <a:r>
              <a:rPr lang="en" sz="1600"/>
              <a:t>~30% of NMOSD is seronegative for AQP4-IgG</a:t>
            </a:r>
            <a:endParaRPr sz="1600"/>
          </a:p>
          <a:p>
            <a:pPr indent="-330200" lvl="2" marL="1371600" rtl="0" algn="l">
              <a:spcBef>
                <a:spcPts val="0"/>
              </a:spcBef>
              <a:spcAft>
                <a:spcPts val="0"/>
              </a:spcAft>
              <a:buSzPts val="1600"/>
              <a:buChar char="■"/>
            </a:pPr>
            <a:r>
              <a:rPr lang="en" sz="1600"/>
              <a:t>Cell-based assay (sensitivity ~75%; specificity ~99%)***</a:t>
            </a:r>
            <a:endParaRPr sz="1600"/>
          </a:p>
          <a:p>
            <a:pPr indent="-330200" lvl="2" marL="1371600" rtl="0" algn="l">
              <a:spcBef>
                <a:spcPts val="0"/>
              </a:spcBef>
              <a:spcAft>
                <a:spcPts val="0"/>
              </a:spcAft>
              <a:buSzPts val="1600"/>
              <a:buChar char="■"/>
            </a:pPr>
            <a:r>
              <a:rPr lang="en" sz="1600"/>
              <a:t>Elisa </a:t>
            </a:r>
            <a:endParaRPr sz="1600"/>
          </a:p>
          <a:p>
            <a:pPr indent="-330200" lvl="2" marL="1371600" rtl="0" algn="l">
              <a:spcBef>
                <a:spcPts val="0"/>
              </a:spcBef>
              <a:spcAft>
                <a:spcPts val="0"/>
              </a:spcAft>
              <a:buSzPts val="1600"/>
              <a:buChar char="■"/>
            </a:pPr>
            <a:r>
              <a:rPr lang="en" sz="1600"/>
              <a:t>CSF evaluation: less sensitive and not cost effective; not recommended</a:t>
            </a:r>
            <a:endParaRPr sz="1600"/>
          </a:p>
          <a:p>
            <a:pPr indent="-330200" lvl="2" marL="1371600" rtl="0" algn="l">
              <a:spcBef>
                <a:spcPts val="0"/>
              </a:spcBef>
              <a:spcAft>
                <a:spcPts val="0"/>
              </a:spcAft>
              <a:buSzPts val="1600"/>
              <a:buChar char="■"/>
            </a:pPr>
            <a:r>
              <a:rPr lang="en" sz="1600"/>
              <a:t>Statistically significant correlation between AQP4 seropositivity &amp; higher risk of ON &amp; myelitis recurrence </a:t>
            </a:r>
            <a:endParaRPr sz="1600"/>
          </a:p>
          <a:p>
            <a:pPr indent="-330200" lvl="3" marL="1828800" rtl="0" algn="l">
              <a:spcBef>
                <a:spcPts val="0"/>
              </a:spcBef>
              <a:spcAft>
                <a:spcPts val="0"/>
              </a:spcAft>
              <a:buSzPts val="1600"/>
              <a:buChar char="●"/>
            </a:pPr>
            <a:r>
              <a:rPr lang="en" sz="1600"/>
              <a:t>Poorer visual outcome &amp; overall disability </a:t>
            </a:r>
            <a:endParaRPr sz="1600"/>
          </a:p>
          <a:p>
            <a:pPr indent="-330200" lvl="0" marL="457200" rtl="0" algn="l">
              <a:spcBef>
                <a:spcPts val="0"/>
              </a:spcBef>
              <a:spcAft>
                <a:spcPts val="0"/>
              </a:spcAft>
              <a:buSzPts val="1600"/>
              <a:buChar char="●"/>
            </a:pPr>
            <a:r>
              <a:rPr lang="en" sz="1600"/>
              <a:t>Relapsing course</a:t>
            </a:r>
            <a:endParaRPr sz="1600"/>
          </a:p>
          <a:p>
            <a:pPr indent="-330200" lvl="1" marL="914400" rtl="0" algn="l">
              <a:spcBef>
                <a:spcPts val="0"/>
              </a:spcBef>
              <a:spcAft>
                <a:spcPts val="0"/>
              </a:spcAft>
              <a:buSzPts val="1600"/>
              <a:buChar char="○"/>
            </a:pPr>
            <a:r>
              <a:rPr lang="en" sz="1600"/>
              <a:t>Seen in upto 90% of patients </a:t>
            </a:r>
            <a:endParaRPr sz="1600"/>
          </a:p>
          <a:p>
            <a:pPr indent="-330200" lvl="1" marL="914400" rtl="0" algn="l">
              <a:spcBef>
                <a:spcPts val="0"/>
              </a:spcBef>
              <a:spcAft>
                <a:spcPts val="0"/>
              </a:spcAft>
              <a:buSzPts val="1600"/>
              <a:buChar char="○"/>
            </a:pPr>
            <a:r>
              <a:rPr lang="en" sz="1600"/>
              <a:t>Most commonly occur in the first year after initial attack </a:t>
            </a:r>
            <a:endParaRPr sz="1600"/>
          </a:p>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79"/>
          <p:cNvPicPr preferRelativeResize="0"/>
          <p:nvPr/>
        </p:nvPicPr>
        <p:blipFill rotWithShape="1">
          <a:blip r:embed="rId3">
            <a:alphaModFix/>
          </a:blip>
          <a:srcRect b="0" l="0" r="0" t="0"/>
          <a:stretch/>
        </p:blipFill>
        <p:spPr>
          <a:xfrm>
            <a:off x="2428050" y="278188"/>
            <a:ext cx="4668926" cy="458712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0"/>
          <p:cNvSpPr txBox="1"/>
          <p:nvPr>
            <p:ph type="title"/>
          </p:nvPr>
        </p:nvSpPr>
        <p:spPr>
          <a:xfrm>
            <a:off x="819150" y="5148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NMOSD: Core Clinical Characteristics</a:t>
            </a:r>
            <a:endParaRPr/>
          </a:p>
        </p:txBody>
      </p:sp>
      <p:sp>
        <p:nvSpPr>
          <p:cNvPr id="573" name="Google Shape;573;p80"/>
          <p:cNvSpPr txBox="1"/>
          <p:nvPr>
            <p:ph idx="1" type="body"/>
          </p:nvPr>
        </p:nvSpPr>
        <p:spPr>
          <a:xfrm>
            <a:off x="890025" y="1347750"/>
            <a:ext cx="7557000" cy="32361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Diagnosis: 1 core clinical characteristic + positive serum Aqp4-IgG</a:t>
            </a:r>
            <a:endParaRPr sz="1600"/>
          </a:p>
          <a:p>
            <a:pPr indent="-330200" lvl="1" marL="914400" rtl="0" algn="l">
              <a:lnSpc>
                <a:spcPct val="115000"/>
              </a:lnSpc>
              <a:spcBef>
                <a:spcPts val="0"/>
              </a:spcBef>
              <a:spcAft>
                <a:spcPts val="0"/>
              </a:spcAft>
              <a:buSzPts val="1600"/>
              <a:buChar char="○"/>
            </a:pPr>
            <a:r>
              <a:rPr lang="en" sz="1600"/>
              <a:t>Acute optic neuritis (initial presentation in 42% of patients)</a:t>
            </a:r>
            <a:endParaRPr sz="1600"/>
          </a:p>
          <a:p>
            <a:pPr indent="-330200" lvl="2" marL="1371600" rtl="0" algn="l">
              <a:lnSpc>
                <a:spcPct val="115000"/>
              </a:lnSpc>
              <a:spcBef>
                <a:spcPts val="0"/>
              </a:spcBef>
              <a:spcAft>
                <a:spcPts val="0"/>
              </a:spcAft>
              <a:buSzPts val="1600"/>
              <a:buChar char="■"/>
            </a:pPr>
            <a:r>
              <a:rPr lang="en" sz="1600"/>
              <a:t>⅔ of patients w/ NMOSD will eventually develop ON 	</a:t>
            </a:r>
            <a:endParaRPr sz="1600"/>
          </a:p>
          <a:p>
            <a:pPr indent="-330200" lvl="1" marL="914400" rtl="0" algn="l">
              <a:lnSpc>
                <a:spcPct val="115000"/>
              </a:lnSpc>
              <a:spcBef>
                <a:spcPts val="0"/>
              </a:spcBef>
              <a:spcAft>
                <a:spcPts val="0"/>
              </a:spcAft>
              <a:buSzPts val="1600"/>
              <a:buChar char="○"/>
            </a:pPr>
            <a:r>
              <a:rPr lang="en" sz="1600"/>
              <a:t>Acute transverse myelitis</a:t>
            </a:r>
            <a:endParaRPr sz="1600"/>
          </a:p>
          <a:p>
            <a:pPr indent="-330200" lvl="1" marL="914400" rtl="0" algn="l">
              <a:lnSpc>
                <a:spcPct val="115000"/>
              </a:lnSpc>
              <a:spcBef>
                <a:spcPts val="0"/>
              </a:spcBef>
              <a:spcAft>
                <a:spcPts val="0"/>
              </a:spcAft>
              <a:buSzPts val="1600"/>
              <a:buChar char="○"/>
            </a:pPr>
            <a:r>
              <a:rPr lang="en" sz="1600"/>
              <a:t>Area postrema syndrome: intractable nausea, vomiting and/or hiccups</a:t>
            </a:r>
            <a:endParaRPr sz="1600"/>
          </a:p>
          <a:p>
            <a:pPr indent="-330200" lvl="1" marL="914400" rtl="0" algn="l">
              <a:lnSpc>
                <a:spcPct val="115000"/>
              </a:lnSpc>
              <a:spcBef>
                <a:spcPts val="0"/>
              </a:spcBef>
              <a:spcAft>
                <a:spcPts val="0"/>
              </a:spcAft>
              <a:buSzPts val="1600"/>
              <a:buChar char="○"/>
            </a:pPr>
            <a:r>
              <a:rPr lang="en" sz="1600"/>
              <a:t>Acute brainstem syndrome: Oculomotor dysfunction, other CN palsies</a:t>
            </a:r>
            <a:endParaRPr sz="1600"/>
          </a:p>
          <a:p>
            <a:pPr indent="-330200" lvl="1" marL="914400" rtl="0" algn="l">
              <a:lnSpc>
                <a:spcPct val="115000"/>
              </a:lnSpc>
              <a:spcBef>
                <a:spcPts val="0"/>
              </a:spcBef>
              <a:spcAft>
                <a:spcPts val="0"/>
              </a:spcAft>
              <a:buSzPts val="1600"/>
              <a:buChar char="○"/>
            </a:pPr>
            <a:r>
              <a:rPr lang="en" sz="1600"/>
              <a:t>Acute diencephalic clinical syndrome or symptomatic narcolepsy</a:t>
            </a:r>
            <a:endParaRPr sz="1600"/>
          </a:p>
          <a:p>
            <a:pPr indent="-330200" lvl="1" marL="914400" rtl="0" algn="l">
              <a:lnSpc>
                <a:spcPct val="115000"/>
              </a:lnSpc>
              <a:spcBef>
                <a:spcPts val="0"/>
              </a:spcBef>
              <a:spcAft>
                <a:spcPts val="0"/>
              </a:spcAft>
              <a:buSzPts val="1600"/>
              <a:buChar char="○"/>
            </a:pPr>
            <a:r>
              <a:rPr lang="en" sz="1600"/>
              <a:t>Symptomatic cerebral syndrome</a:t>
            </a:r>
            <a:endParaRPr sz="1600"/>
          </a:p>
          <a:p>
            <a:pPr indent="-330200" lvl="2" marL="1371600" rtl="0" algn="l">
              <a:lnSpc>
                <a:spcPct val="115000"/>
              </a:lnSpc>
              <a:spcBef>
                <a:spcPts val="0"/>
              </a:spcBef>
              <a:spcAft>
                <a:spcPts val="0"/>
              </a:spcAft>
              <a:buSzPts val="1600"/>
              <a:buChar char="■"/>
            </a:pPr>
            <a:r>
              <a:rPr lang="en" sz="1600"/>
              <a:t>Acute confusional state, delirium, seizures</a:t>
            </a:r>
            <a:endParaRPr sz="1600"/>
          </a:p>
          <a:p>
            <a:pPr indent="-330200" lvl="0" marL="457200" rtl="0" algn="l">
              <a:lnSpc>
                <a:spcPct val="115000"/>
              </a:lnSpc>
              <a:spcBef>
                <a:spcPts val="0"/>
              </a:spcBef>
              <a:spcAft>
                <a:spcPts val="0"/>
              </a:spcAft>
              <a:buSzPts val="1600"/>
              <a:buChar char="●"/>
            </a:pPr>
            <a:r>
              <a:rPr lang="en" sz="1600"/>
              <a:t>Seronegative NMOSD Diagnosis: 2 core clinical characteristics w/ at least one of them being: ON, transverse myelitis or area postrema syndrome </a:t>
            </a:r>
            <a:endParaRPr sz="16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1"/>
          <p:cNvSpPr txBox="1"/>
          <p:nvPr>
            <p:ph type="title"/>
          </p:nvPr>
        </p:nvSpPr>
        <p:spPr>
          <a:xfrm>
            <a:off x="819150" y="4439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NMOSD</a:t>
            </a:r>
            <a:endParaRPr/>
          </a:p>
        </p:txBody>
      </p:sp>
      <p:sp>
        <p:nvSpPr>
          <p:cNvPr id="579" name="Google Shape;579;p81"/>
          <p:cNvSpPr txBox="1"/>
          <p:nvPr>
            <p:ph idx="1" type="body"/>
          </p:nvPr>
        </p:nvSpPr>
        <p:spPr>
          <a:xfrm>
            <a:off x="819150" y="1140125"/>
            <a:ext cx="7505700" cy="34791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&gt;75% have VA </a:t>
            </a:r>
            <a:r>
              <a:rPr lang="en" sz="1600" u="sng"/>
              <a:t>&lt; </a:t>
            </a:r>
            <a:r>
              <a:rPr lang="en" sz="1600"/>
              <a:t>20/200 </a:t>
            </a:r>
            <a:endParaRPr sz="1600"/>
          </a:p>
          <a:p>
            <a:pPr indent="-330200" lvl="0" marL="457200" rtl="0" algn="l">
              <a:lnSpc>
                <a:spcPct val="115000"/>
              </a:lnSpc>
              <a:spcBef>
                <a:spcPts val="0"/>
              </a:spcBef>
              <a:spcAft>
                <a:spcPts val="0"/>
              </a:spcAft>
              <a:buSzPts val="1600"/>
              <a:buChar char="●"/>
            </a:pPr>
            <a:r>
              <a:rPr lang="en" sz="1600"/>
              <a:t>⅓ have a final VA </a:t>
            </a:r>
            <a:r>
              <a:rPr lang="en" sz="1600" u="sng"/>
              <a:t>&lt;</a:t>
            </a:r>
            <a:r>
              <a:rPr lang="en" sz="1600"/>
              <a:t> 20/200 (vs. ONTT in which 90% improved to </a:t>
            </a:r>
            <a:r>
              <a:rPr lang="en" sz="1600" u="sng"/>
              <a:t>&gt;</a:t>
            </a:r>
            <a:r>
              <a:rPr lang="en" sz="1600"/>
              <a:t> 20/40)</a:t>
            </a:r>
            <a:endParaRPr sz="1600"/>
          </a:p>
          <a:p>
            <a:pPr indent="-330200" lvl="0" marL="457200" rtl="0" algn="l">
              <a:lnSpc>
                <a:spcPct val="115000"/>
              </a:lnSpc>
              <a:spcBef>
                <a:spcPts val="0"/>
              </a:spcBef>
              <a:spcAft>
                <a:spcPts val="0"/>
              </a:spcAft>
              <a:buSzPts val="1600"/>
              <a:buChar char="●"/>
            </a:pPr>
            <a:r>
              <a:rPr lang="en" sz="1600"/>
              <a:t>Bilateral simultaneous presentation in ~20% vs. 1% in MS</a:t>
            </a:r>
            <a:endParaRPr sz="1600"/>
          </a:p>
          <a:p>
            <a:pPr indent="-330200" lvl="0" marL="457200" rtl="0" algn="l">
              <a:lnSpc>
                <a:spcPct val="115000"/>
              </a:lnSpc>
              <a:spcBef>
                <a:spcPts val="0"/>
              </a:spcBef>
              <a:spcAft>
                <a:spcPts val="0"/>
              </a:spcAft>
              <a:buSzPts val="1600"/>
              <a:buChar char="●"/>
            </a:pPr>
            <a:r>
              <a:rPr lang="en" sz="1600"/>
              <a:t>Propensity to involve more posterior aspects of optic nerve on imaging</a:t>
            </a:r>
            <a:endParaRPr sz="1600"/>
          </a:p>
          <a:p>
            <a:pPr indent="-330200" lvl="0" marL="457200" rtl="0" algn="l">
              <a:lnSpc>
                <a:spcPct val="115000"/>
              </a:lnSpc>
              <a:spcBef>
                <a:spcPts val="0"/>
              </a:spcBef>
              <a:spcAft>
                <a:spcPts val="0"/>
              </a:spcAft>
              <a:buSzPts val="1600"/>
              <a:buChar char="●"/>
            </a:pPr>
            <a:r>
              <a:rPr lang="en" sz="1600"/>
              <a:t>VF loss: variable</a:t>
            </a:r>
            <a:endParaRPr sz="1600"/>
          </a:p>
          <a:p>
            <a:pPr indent="-330200" lvl="1" marL="914400" rtl="0" algn="l">
              <a:lnSpc>
                <a:spcPct val="115000"/>
              </a:lnSpc>
              <a:spcBef>
                <a:spcPts val="0"/>
              </a:spcBef>
              <a:spcAft>
                <a:spcPts val="0"/>
              </a:spcAft>
              <a:buSzPts val="1600"/>
              <a:buChar char="○"/>
            </a:pPr>
            <a:r>
              <a:rPr lang="en" sz="1600"/>
              <a:t>Central scotoma most common </a:t>
            </a:r>
            <a:endParaRPr sz="1600"/>
          </a:p>
          <a:p>
            <a:pPr indent="-330200" lvl="1" marL="914400" rtl="0" algn="l">
              <a:lnSpc>
                <a:spcPct val="115000"/>
              </a:lnSpc>
              <a:spcBef>
                <a:spcPts val="0"/>
              </a:spcBef>
              <a:spcAft>
                <a:spcPts val="0"/>
              </a:spcAft>
              <a:buSzPts val="1600"/>
              <a:buChar char="○"/>
            </a:pPr>
            <a:r>
              <a:rPr lang="en" sz="1600"/>
              <a:t>Bitemporal from chiasmal involvement </a:t>
            </a:r>
            <a:endParaRPr sz="1600"/>
          </a:p>
          <a:p>
            <a:pPr indent="-330200" lvl="0" marL="457200" rtl="0" algn="l">
              <a:lnSpc>
                <a:spcPct val="115000"/>
              </a:lnSpc>
              <a:spcBef>
                <a:spcPts val="0"/>
              </a:spcBef>
              <a:spcAft>
                <a:spcPts val="0"/>
              </a:spcAft>
              <a:buSzPts val="1600"/>
              <a:buChar char="●"/>
            </a:pPr>
            <a:r>
              <a:rPr lang="en" sz="1600"/>
              <a:t>OCT: average peripapillary RNFL loss is almost 2 fold higher than in MS</a:t>
            </a:r>
            <a:endParaRPr sz="1600"/>
          </a:p>
          <a:p>
            <a:pPr indent="-330200" lvl="1" marL="914400" rtl="0" algn="l">
              <a:lnSpc>
                <a:spcPct val="115000"/>
              </a:lnSpc>
              <a:spcBef>
                <a:spcPts val="0"/>
              </a:spcBef>
              <a:spcAft>
                <a:spcPts val="0"/>
              </a:spcAft>
              <a:buSzPts val="1600"/>
              <a:buChar char="○"/>
            </a:pPr>
            <a:r>
              <a:rPr lang="en" sz="1600"/>
              <a:t>Macular ganglion cell and inner plexiform layer thinning 1.5 fold higher</a:t>
            </a:r>
            <a:endParaRPr sz="1600"/>
          </a:p>
          <a:p>
            <a:pPr indent="-330200" lvl="1" marL="914400" rtl="0" algn="l">
              <a:lnSpc>
                <a:spcPct val="115000"/>
              </a:lnSpc>
              <a:spcBef>
                <a:spcPts val="0"/>
              </a:spcBef>
              <a:spcAft>
                <a:spcPts val="0"/>
              </a:spcAft>
              <a:buSzPts val="1600"/>
              <a:buChar char="○"/>
            </a:pPr>
            <a:r>
              <a:rPr lang="en" sz="1600"/>
              <a:t>Correlates with worse visual outcomes in NMOSD-ON </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9"/>
          <p:cNvSpPr txBox="1"/>
          <p:nvPr/>
        </p:nvSpPr>
        <p:spPr>
          <a:xfrm>
            <a:off x="5651500" y="1354675"/>
            <a:ext cx="351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64" name="Google Shape;164;p19"/>
          <p:cNvPicPr preferRelativeResize="0"/>
          <p:nvPr/>
        </p:nvPicPr>
        <p:blipFill>
          <a:blip r:embed="rId3">
            <a:alphaModFix/>
          </a:blip>
          <a:stretch>
            <a:fillRect/>
          </a:stretch>
        </p:blipFill>
        <p:spPr>
          <a:xfrm>
            <a:off x="2004475" y="425625"/>
            <a:ext cx="5318171" cy="3083826"/>
          </a:xfrm>
          <a:prstGeom prst="rect">
            <a:avLst/>
          </a:prstGeom>
          <a:noFill/>
          <a:ln>
            <a:noFill/>
          </a:ln>
        </p:spPr>
      </p:pic>
      <p:sp>
        <p:nvSpPr>
          <p:cNvPr id="165" name="Google Shape;165;p19"/>
          <p:cNvSpPr txBox="1"/>
          <p:nvPr/>
        </p:nvSpPr>
        <p:spPr>
          <a:xfrm>
            <a:off x="1121850" y="3608925"/>
            <a:ext cx="7482300" cy="910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Depending on the horizontal position (abduction or adduction) the primary position of the vertical muscle may change. </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E.g. Adduction → IO = primary elevator &amp; SO = primary depressor </a:t>
            </a:r>
            <a:endParaRPr>
              <a:latin typeface="Calibri"/>
              <a:ea typeface="Calibri"/>
              <a:cs typeface="Calibri"/>
              <a:sym typeface="Calibri"/>
            </a:endParaRPr>
          </a:p>
        </p:txBody>
      </p:sp>
      <p:sp>
        <p:nvSpPr>
          <p:cNvPr id="166" name="Google Shape;166;p19"/>
          <p:cNvSpPr txBox="1"/>
          <p:nvPr/>
        </p:nvSpPr>
        <p:spPr>
          <a:xfrm>
            <a:off x="1026575" y="4550825"/>
            <a:ext cx="7524900" cy="222300"/>
          </a:xfrm>
          <a:prstGeom prst="rect">
            <a:avLst/>
          </a:prstGeom>
          <a:noFill/>
          <a:ln>
            <a:noFill/>
          </a:ln>
        </p:spPr>
        <p:txBody>
          <a:bodyPr anchorCtr="0" anchor="t" bIns="91425" lIns="91425" spcFirstLastPara="1" rIns="91425" wrap="square" tIns="91425">
            <a:noAutofit/>
          </a:bodyPr>
          <a:lstStyle/>
          <a:p>
            <a:pPr indent="-457200" lvl="0" marL="457200" rtl="0" algn="l">
              <a:lnSpc>
                <a:spcPct val="200000"/>
              </a:lnSpc>
              <a:spcBef>
                <a:spcPts val="0"/>
              </a:spcBef>
              <a:spcAft>
                <a:spcPts val="0"/>
              </a:spcAft>
              <a:buNone/>
            </a:pPr>
            <a:r>
              <a:rPr lang="en" sz="600"/>
              <a:t>Review, O. (2019). Extraocular Muscle Anatomy — Ophthalmology review. </a:t>
            </a:r>
            <a:r>
              <a:rPr i="1" lang="en" sz="600"/>
              <a:t>Ophthalmology Review</a:t>
            </a:r>
            <a:r>
              <a:rPr lang="en" sz="600"/>
              <a:t>. https://www.ophthalmologyreview.org/bcsc-fundamentals/eom-anatomy</a:t>
            </a:r>
            <a:endParaRPr sz="600"/>
          </a:p>
          <a:p>
            <a:pPr indent="0" lvl="0" marL="0" rtl="0" algn="l">
              <a:spcBef>
                <a:spcPts val="0"/>
              </a:spcBef>
              <a:spcAft>
                <a:spcPts val="0"/>
              </a:spcAft>
              <a:buNone/>
            </a:pPr>
            <a:r>
              <a:t/>
            </a:r>
            <a:endParaRPr sz="8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2"/>
          <p:cNvSpPr txBox="1"/>
          <p:nvPr>
            <p:ph type="title"/>
          </p:nvPr>
        </p:nvSpPr>
        <p:spPr>
          <a:xfrm>
            <a:off x="819150" y="4203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NMOSD: Neuroimaging findings </a:t>
            </a:r>
            <a:endParaRPr/>
          </a:p>
        </p:txBody>
      </p:sp>
      <p:sp>
        <p:nvSpPr>
          <p:cNvPr id="585" name="Google Shape;585;p82"/>
          <p:cNvSpPr txBox="1"/>
          <p:nvPr>
            <p:ph idx="1" type="body"/>
          </p:nvPr>
        </p:nvSpPr>
        <p:spPr>
          <a:xfrm>
            <a:off x="819150" y="1234625"/>
            <a:ext cx="7781400" cy="35028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Simultaneous bilateral optic nerve enhancement</a:t>
            </a:r>
            <a:endParaRPr sz="1600"/>
          </a:p>
          <a:p>
            <a:pPr indent="-330200" lvl="0" marL="457200" rtl="0" algn="l">
              <a:lnSpc>
                <a:spcPct val="115000"/>
              </a:lnSpc>
              <a:spcBef>
                <a:spcPts val="0"/>
              </a:spcBef>
              <a:spcAft>
                <a:spcPts val="0"/>
              </a:spcAft>
              <a:buSzPts val="1600"/>
              <a:buChar char="●"/>
            </a:pPr>
            <a:r>
              <a:rPr lang="en" sz="1600"/>
              <a:t>Longitudinally extensive enhancement (&gt;50% of optic nerve)</a:t>
            </a:r>
            <a:endParaRPr sz="1600"/>
          </a:p>
          <a:p>
            <a:pPr indent="-330200" lvl="0" marL="457200" rtl="0" algn="l">
              <a:lnSpc>
                <a:spcPct val="115000"/>
              </a:lnSpc>
              <a:spcBef>
                <a:spcPts val="0"/>
              </a:spcBef>
              <a:spcAft>
                <a:spcPts val="0"/>
              </a:spcAft>
              <a:buSzPts val="1600"/>
              <a:buChar char="●"/>
            </a:pPr>
            <a:r>
              <a:rPr lang="en" sz="1600"/>
              <a:t>Chiasmal involvement </a:t>
            </a:r>
            <a:endParaRPr sz="1600"/>
          </a:p>
          <a:p>
            <a:pPr indent="-330200" lvl="0" marL="457200" rtl="0" algn="l">
              <a:lnSpc>
                <a:spcPct val="115000"/>
              </a:lnSpc>
              <a:spcBef>
                <a:spcPts val="0"/>
              </a:spcBef>
              <a:spcAft>
                <a:spcPts val="0"/>
              </a:spcAft>
              <a:buSzPts val="1600"/>
              <a:buChar char="●"/>
            </a:pPr>
            <a:r>
              <a:rPr lang="en" sz="1600"/>
              <a:t>Intracranial involvement:</a:t>
            </a:r>
            <a:endParaRPr sz="1600"/>
          </a:p>
          <a:p>
            <a:pPr indent="-330200" lvl="1" marL="914400" rtl="0" algn="l">
              <a:lnSpc>
                <a:spcPct val="115000"/>
              </a:lnSpc>
              <a:spcBef>
                <a:spcPts val="0"/>
              </a:spcBef>
              <a:spcAft>
                <a:spcPts val="0"/>
              </a:spcAft>
              <a:buSzPts val="1600"/>
              <a:buChar char="○"/>
            </a:pPr>
            <a:r>
              <a:rPr lang="en" sz="1600"/>
              <a:t>Periventricular white matter lesions are rare </a:t>
            </a:r>
            <a:endParaRPr sz="1600"/>
          </a:p>
          <a:p>
            <a:pPr indent="-330200" lvl="1" marL="914400" rtl="0" algn="l">
              <a:lnSpc>
                <a:spcPct val="115000"/>
              </a:lnSpc>
              <a:spcBef>
                <a:spcPts val="0"/>
              </a:spcBef>
              <a:spcAft>
                <a:spcPts val="0"/>
              </a:spcAft>
              <a:buSzPts val="1600"/>
              <a:buChar char="○"/>
            </a:pPr>
            <a:r>
              <a:rPr lang="en" sz="1600"/>
              <a:t>Increased in areas with high AQP4 expression:</a:t>
            </a:r>
            <a:endParaRPr sz="1600"/>
          </a:p>
          <a:p>
            <a:pPr indent="-330200" lvl="2" marL="1371600" rtl="0" algn="l">
              <a:lnSpc>
                <a:spcPct val="115000"/>
              </a:lnSpc>
              <a:spcBef>
                <a:spcPts val="0"/>
              </a:spcBef>
              <a:spcAft>
                <a:spcPts val="0"/>
              </a:spcAft>
              <a:buSzPts val="1600"/>
              <a:buChar char="■"/>
            </a:pPr>
            <a:r>
              <a:rPr lang="en" sz="1600"/>
              <a:t>Diencephalon surrounding 3rd ventricle and cerebral aqueduct</a:t>
            </a:r>
            <a:endParaRPr sz="1600"/>
          </a:p>
          <a:p>
            <a:pPr indent="-330200" lvl="2" marL="1371600" rtl="0" algn="l">
              <a:lnSpc>
                <a:spcPct val="115000"/>
              </a:lnSpc>
              <a:spcBef>
                <a:spcPts val="0"/>
              </a:spcBef>
              <a:spcAft>
                <a:spcPts val="0"/>
              </a:spcAft>
              <a:buSzPts val="1600"/>
              <a:buChar char="■"/>
            </a:pPr>
            <a:r>
              <a:rPr lang="en" sz="1600"/>
              <a:t>Posterior brainstem adjacent to 4th ventricle</a:t>
            </a:r>
            <a:endParaRPr sz="1600"/>
          </a:p>
          <a:p>
            <a:pPr indent="-330200" lvl="2" marL="1371600" rtl="0" algn="l">
              <a:lnSpc>
                <a:spcPct val="115000"/>
              </a:lnSpc>
              <a:spcBef>
                <a:spcPts val="0"/>
              </a:spcBef>
              <a:spcAft>
                <a:spcPts val="0"/>
              </a:spcAft>
              <a:buSzPts val="1600"/>
              <a:buChar char="■"/>
            </a:pPr>
            <a:r>
              <a:rPr lang="en" sz="1600"/>
              <a:t>Area postrema</a:t>
            </a:r>
            <a:endParaRPr sz="16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83"/>
          <p:cNvPicPr preferRelativeResize="0"/>
          <p:nvPr/>
        </p:nvPicPr>
        <p:blipFill rotWithShape="1">
          <a:blip r:embed="rId3">
            <a:alphaModFix/>
          </a:blip>
          <a:srcRect b="0" l="0" r="0" t="0"/>
          <a:stretch/>
        </p:blipFill>
        <p:spPr>
          <a:xfrm>
            <a:off x="471375" y="365075"/>
            <a:ext cx="4762500" cy="3971925"/>
          </a:xfrm>
          <a:prstGeom prst="rect">
            <a:avLst/>
          </a:prstGeom>
          <a:noFill/>
          <a:ln>
            <a:noFill/>
          </a:ln>
        </p:spPr>
      </p:pic>
      <p:pic>
        <p:nvPicPr>
          <p:cNvPr id="591" name="Google Shape;591;p83"/>
          <p:cNvPicPr preferRelativeResize="0"/>
          <p:nvPr/>
        </p:nvPicPr>
        <p:blipFill rotWithShape="1">
          <a:blip r:embed="rId4">
            <a:alphaModFix/>
          </a:blip>
          <a:srcRect b="0" l="0" r="0" t="0"/>
          <a:stretch/>
        </p:blipFill>
        <p:spPr>
          <a:xfrm>
            <a:off x="5283000" y="271750"/>
            <a:ext cx="3472301" cy="43488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84"/>
          <p:cNvPicPr preferRelativeResize="0"/>
          <p:nvPr/>
        </p:nvPicPr>
        <p:blipFill rotWithShape="1">
          <a:blip r:embed="rId3">
            <a:alphaModFix/>
          </a:blip>
          <a:srcRect b="0" l="0" r="0" t="0"/>
          <a:stretch/>
        </p:blipFill>
        <p:spPr>
          <a:xfrm>
            <a:off x="554075" y="339100"/>
            <a:ext cx="2907401" cy="4465301"/>
          </a:xfrm>
          <a:prstGeom prst="rect">
            <a:avLst/>
          </a:prstGeom>
          <a:noFill/>
          <a:ln>
            <a:noFill/>
          </a:ln>
        </p:spPr>
      </p:pic>
      <p:pic>
        <p:nvPicPr>
          <p:cNvPr id="597" name="Google Shape;597;p84"/>
          <p:cNvPicPr preferRelativeResize="0"/>
          <p:nvPr/>
        </p:nvPicPr>
        <p:blipFill rotWithShape="1">
          <a:blip r:embed="rId4">
            <a:alphaModFix/>
          </a:blip>
          <a:srcRect b="0" l="0" r="0" t="0"/>
          <a:stretch/>
        </p:blipFill>
        <p:spPr>
          <a:xfrm>
            <a:off x="3549254" y="992979"/>
            <a:ext cx="5306150" cy="26879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5"/>
          <p:cNvSpPr txBox="1"/>
          <p:nvPr>
            <p:ph type="title"/>
          </p:nvPr>
        </p:nvSpPr>
        <p:spPr>
          <a:xfrm>
            <a:off x="771875" y="3612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NMOSD: Treatment</a:t>
            </a:r>
            <a:endParaRPr/>
          </a:p>
        </p:txBody>
      </p:sp>
      <p:sp>
        <p:nvSpPr>
          <p:cNvPr id="603" name="Google Shape;603;p85"/>
          <p:cNvSpPr txBox="1"/>
          <p:nvPr>
            <p:ph idx="1" type="body"/>
          </p:nvPr>
        </p:nvSpPr>
        <p:spPr>
          <a:xfrm>
            <a:off x="819150" y="1104675"/>
            <a:ext cx="7663200" cy="35619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IV methylprednisolone 1000 mg/day x 3 to 5 consecutive days </a:t>
            </a:r>
            <a:endParaRPr sz="1600"/>
          </a:p>
          <a:p>
            <a:pPr indent="-330200" lvl="0" marL="457200" rtl="0" algn="l">
              <a:lnSpc>
                <a:spcPct val="115000"/>
              </a:lnSpc>
              <a:spcBef>
                <a:spcPts val="0"/>
              </a:spcBef>
              <a:spcAft>
                <a:spcPts val="0"/>
              </a:spcAft>
              <a:buSzPts val="1600"/>
              <a:buChar char="●"/>
            </a:pPr>
            <a:r>
              <a:rPr lang="en" sz="1600"/>
              <a:t>Plasma exchange (first line or in corticosteroid-refractory NMOSD-ON)</a:t>
            </a:r>
            <a:endParaRPr sz="1600"/>
          </a:p>
          <a:p>
            <a:pPr indent="-330200" lvl="1" marL="914400" rtl="0" algn="l">
              <a:lnSpc>
                <a:spcPct val="115000"/>
              </a:lnSpc>
              <a:spcBef>
                <a:spcPts val="0"/>
              </a:spcBef>
              <a:spcAft>
                <a:spcPts val="0"/>
              </a:spcAft>
              <a:buSzPts val="1600"/>
              <a:buChar char="○"/>
            </a:pPr>
            <a:r>
              <a:rPr lang="en" sz="1600"/>
              <a:t>Typically administered every other day </a:t>
            </a:r>
            <a:endParaRPr sz="1600"/>
          </a:p>
          <a:p>
            <a:pPr indent="-330200" lvl="1" marL="914400" rtl="0" algn="l">
              <a:lnSpc>
                <a:spcPct val="115000"/>
              </a:lnSpc>
              <a:spcBef>
                <a:spcPts val="0"/>
              </a:spcBef>
              <a:spcAft>
                <a:spcPts val="0"/>
              </a:spcAft>
              <a:buSzPts val="1600"/>
              <a:buChar char="○"/>
            </a:pPr>
            <a:r>
              <a:rPr lang="en" sz="1600"/>
              <a:t>Total of 5-7 sessions </a:t>
            </a:r>
            <a:endParaRPr sz="1600"/>
          </a:p>
          <a:p>
            <a:pPr indent="-330200" lvl="1" marL="914400" rtl="0" algn="l">
              <a:lnSpc>
                <a:spcPct val="115000"/>
              </a:lnSpc>
              <a:spcBef>
                <a:spcPts val="0"/>
              </a:spcBef>
              <a:spcAft>
                <a:spcPts val="0"/>
              </a:spcAft>
              <a:buSzPts val="1600"/>
              <a:buChar char="○"/>
            </a:pPr>
            <a:r>
              <a:rPr lang="en" sz="1600"/>
              <a:t>Most beneficial if initiated within 7 days of symptom onset </a:t>
            </a:r>
            <a:endParaRPr sz="1600"/>
          </a:p>
          <a:p>
            <a:pPr indent="-330200" lvl="1" marL="914400" rtl="0" algn="l">
              <a:lnSpc>
                <a:spcPct val="115000"/>
              </a:lnSpc>
              <a:spcBef>
                <a:spcPts val="0"/>
              </a:spcBef>
              <a:spcAft>
                <a:spcPts val="0"/>
              </a:spcAft>
              <a:buSzPts val="1600"/>
              <a:buChar char="○"/>
            </a:pPr>
            <a:r>
              <a:rPr lang="en" sz="1600"/>
              <a:t>Retrospective studies: better final VA when IVMP and plasma exchange used in combination than IVMP alone. </a:t>
            </a:r>
            <a:endParaRPr sz="1600"/>
          </a:p>
          <a:p>
            <a:pPr indent="-330200" lvl="0" marL="457200" rtl="0" algn="l">
              <a:lnSpc>
                <a:spcPct val="115000"/>
              </a:lnSpc>
              <a:spcBef>
                <a:spcPts val="0"/>
              </a:spcBef>
              <a:spcAft>
                <a:spcPts val="0"/>
              </a:spcAft>
              <a:buSzPts val="1600"/>
              <a:buChar char="●"/>
            </a:pPr>
            <a:r>
              <a:rPr lang="en" sz="1600"/>
              <a:t>Early treatment important in reducing the risk of visual morbidity </a:t>
            </a:r>
            <a:endParaRPr sz="1600"/>
          </a:p>
          <a:p>
            <a:pPr indent="-330200" lvl="0" marL="457200" rtl="0" algn="l">
              <a:lnSpc>
                <a:spcPct val="115000"/>
              </a:lnSpc>
              <a:spcBef>
                <a:spcPts val="0"/>
              </a:spcBef>
              <a:spcAft>
                <a:spcPts val="0"/>
              </a:spcAft>
              <a:buSzPts val="1600"/>
              <a:buChar char="●"/>
            </a:pPr>
            <a:r>
              <a:rPr lang="en" sz="1600"/>
              <a:t>ALL patients require long-term immunosuppressive therapy given rates of relapses and high risk of morbidity. </a:t>
            </a:r>
            <a:endParaRPr sz="16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86"/>
          <p:cNvSpPr txBox="1"/>
          <p:nvPr>
            <p:ph type="title"/>
          </p:nvPr>
        </p:nvSpPr>
        <p:spPr>
          <a:xfrm>
            <a:off x="819150" y="3489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Immunosuppression therapy: NMOSD</a:t>
            </a:r>
            <a:endParaRPr/>
          </a:p>
        </p:txBody>
      </p:sp>
      <p:sp>
        <p:nvSpPr>
          <p:cNvPr id="609" name="Google Shape;609;p86"/>
          <p:cNvSpPr txBox="1"/>
          <p:nvPr>
            <p:ph idx="1" type="body"/>
          </p:nvPr>
        </p:nvSpPr>
        <p:spPr>
          <a:xfrm>
            <a:off x="668700" y="1145325"/>
            <a:ext cx="7806600" cy="3748500"/>
          </a:xfrm>
          <a:prstGeom prst="rect">
            <a:avLst/>
          </a:prstGeom>
          <a:noFill/>
          <a:ln>
            <a:noFill/>
          </a:ln>
        </p:spPr>
        <p:txBody>
          <a:bodyPr anchorCtr="0" anchor="t" bIns="91425" lIns="91425" spcFirstLastPara="1" rIns="91425" wrap="square" tIns="91425">
            <a:normAutofit fontScale="85000" lnSpcReduction="20000"/>
          </a:bodyPr>
          <a:lstStyle/>
          <a:p>
            <a:pPr indent="-314960" lvl="0" marL="457200" rtl="0" algn="l">
              <a:lnSpc>
                <a:spcPct val="115000"/>
              </a:lnSpc>
              <a:spcBef>
                <a:spcPts val="0"/>
              </a:spcBef>
              <a:spcAft>
                <a:spcPts val="0"/>
              </a:spcAft>
              <a:buSzPct val="100000"/>
              <a:buChar char="●"/>
            </a:pPr>
            <a:r>
              <a:rPr lang="en" sz="1600"/>
              <a:t>Traditional off label therapies such as Cellcept &amp; Azathioprine </a:t>
            </a:r>
            <a:endParaRPr sz="1600"/>
          </a:p>
          <a:p>
            <a:pPr indent="-314960" lvl="0" marL="457200" rtl="0" algn="l">
              <a:lnSpc>
                <a:spcPct val="115000"/>
              </a:lnSpc>
              <a:spcBef>
                <a:spcPts val="0"/>
              </a:spcBef>
              <a:spcAft>
                <a:spcPts val="0"/>
              </a:spcAft>
              <a:buSzPct val="100000"/>
              <a:buChar char="●"/>
            </a:pPr>
            <a:r>
              <a:rPr lang="en" sz="1600"/>
              <a:t>Rituximab: monoclonal antibody against CD20 has been effective</a:t>
            </a:r>
            <a:endParaRPr sz="1600"/>
          </a:p>
          <a:p>
            <a:pPr indent="-314960" lvl="1" marL="914400" rtl="0" algn="l">
              <a:lnSpc>
                <a:spcPct val="115000"/>
              </a:lnSpc>
              <a:spcBef>
                <a:spcPts val="0"/>
              </a:spcBef>
              <a:spcAft>
                <a:spcPts val="0"/>
              </a:spcAft>
              <a:buSzPct val="100000"/>
              <a:buChar char="○"/>
            </a:pPr>
            <a:r>
              <a:rPr lang="en" sz="1600"/>
              <a:t>most commonly employed treatment </a:t>
            </a:r>
            <a:endParaRPr sz="1600"/>
          </a:p>
          <a:p>
            <a:pPr indent="-314960" lvl="0" marL="457200" rtl="0" algn="l">
              <a:lnSpc>
                <a:spcPct val="115000"/>
              </a:lnSpc>
              <a:spcBef>
                <a:spcPts val="0"/>
              </a:spcBef>
              <a:spcAft>
                <a:spcPts val="0"/>
              </a:spcAft>
              <a:buSzPct val="100000"/>
              <a:buChar char="●"/>
            </a:pPr>
            <a:r>
              <a:rPr lang="en" sz="1600"/>
              <a:t>Randomized clinical trials have led to FDA approved therapy with:</a:t>
            </a:r>
            <a:endParaRPr sz="1600"/>
          </a:p>
          <a:p>
            <a:pPr indent="-314960" lvl="1" marL="914400" rtl="0" algn="l">
              <a:lnSpc>
                <a:spcPct val="115000"/>
              </a:lnSpc>
              <a:spcBef>
                <a:spcPts val="0"/>
              </a:spcBef>
              <a:spcAft>
                <a:spcPts val="0"/>
              </a:spcAft>
              <a:buSzPct val="100000"/>
              <a:buChar char="○"/>
            </a:pPr>
            <a:r>
              <a:rPr lang="en" sz="1600"/>
              <a:t>Inebilizumab (Uplinza): CD19 monoclonal antibody </a:t>
            </a:r>
            <a:endParaRPr sz="1600"/>
          </a:p>
          <a:p>
            <a:pPr indent="-314960" lvl="3" marL="1828800" rtl="0" algn="l">
              <a:lnSpc>
                <a:spcPct val="115000"/>
              </a:lnSpc>
              <a:spcBef>
                <a:spcPts val="0"/>
              </a:spcBef>
              <a:spcAft>
                <a:spcPts val="0"/>
              </a:spcAft>
              <a:buSzPct val="100000"/>
              <a:buChar char="●"/>
            </a:pPr>
            <a:r>
              <a:rPr lang="en" sz="1600"/>
              <a:t>90 minute infusion Q6 months after first two doses</a:t>
            </a:r>
            <a:endParaRPr sz="1600"/>
          </a:p>
          <a:p>
            <a:pPr indent="-314960" lvl="3" marL="1828800" rtl="0" algn="l">
              <a:lnSpc>
                <a:spcPct val="115000"/>
              </a:lnSpc>
              <a:spcBef>
                <a:spcPts val="0"/>
              </a:spcBef>
              <a:spcAft>
                <a:spcPts val="0"/>
              </a:spcAft>
              <a:buSzPct val="100000"/>
              <a:buChar char="●"/>
            </a:pPr>
            <a:r>
              <a:rPr lang="en" sz="1600"/>
              <a:t>77% relapse free at 28 weeks</a:t>
            </a:r>
            <a:endParaRPr sz="1600"/>
          </a:p>
          <a:p>
            <a:pPr indent="-314960" lvl="3" marL="1828800" rtl="0" algn="l">
              <a:lnSpc>
                <a:spcPct val="115000"/>
              </a:lnSpc>
              <a:spcBef>
                <a:spcPts val="0"/>
              </a:spcBef>
              <a:spcAft>
                <a:spcPts val="0"/>
              </a:spcAft>
              <a:buSzPct val="100000"/>
              <a:buChar char="●"/>
            </a:pPr>
            <a:r>
              <a:rPr lang="en" sz="1600"/>
              <a:t>Hepatitis B vaccination </a:t>
            </a:r>
            <a:endParaRPr sz="1600"/>
          </a:p>
          <a:p>
            <a:pPr indent="-314960" lvl="1" marL="914400" rtl="0" algn="l">
              <a:lnSpc>
                <a:spcPct val="115000"/>
              </a:lnSpc>
              <a:spcBef>
                <a:spcPts val="0"/>
              </a:spcBef>
              <a:spcAft>
                <a:spcPts val="0"/>
              </a:spcAft>
              <a:buSzPct val="100000"/>
              <a:buChar char="○"/>
            </a:pPr>
            <a:r>
              <a:rPr lang="en" sz="1600"/>
              <a:t>Eculizumab (Soliris): anti-C5 complement inhibitor</a:t>
            </a:r>
            <a:endParaRPr sz="1600"/>
          </a:p>
          <a:p>
            <a:pPr indent="-314960" lvl="3" marL="1828800" rtl="0" algn="l">
              <a:lnSpc>
                <a:spcPct val="115000"/>
              </a:lnSpc>
              <a:spcBef>
                <a:spcPts val="0"/>
              </a:spcBef>
              <a:spcAft>
                <a:spcPts val="0"/>
              </a:spcAft>
              <a:buSzPct val="100000"/>
              <a:buChar char="●"/>
            </a:pPr>
            <a:r>
              <a:rPr lang="en" sz="1600"/>
              <a:t>35-minute infusion Q2 weeks </a:t>
            </a:r>
            <a:endParaRPr sz="1600"/>
          </a:p>
          <a:p>
            <a:pPr indent="-314960" lvl="3" marL="1828800" rtl="0" algn="l">
              <a:lnSpc>
                <a:spcPct val="115000"/>
              </a:lnSpc>
              <a:spcBef>
                <a:spcPts val="0"/>
              </a:spcBef>
              <a:spcAft>
                <a:spcPts val="0"/>
              </a:spcAft>
              <a:buSzPct val="100000"/>
              <a:buChar char="●"/>
            </a:pPr>
            <a:r>
              <a:rPr lang="en" sz="1600"/>
              <a:t>96.4% free of relapse vs 51.9% of controls at 96 wks</a:t>
            </a:r>
            <a:endParaRPr sz="1600"/>
          </a:p>
          <a:p>
            <a:pPr indent="-314960" lvl="3" marL="1828800" rtl="0" algn="l">
              <a:lnSpc>
                <a:spcPct val="115000"/>
              </a:lnSpc>
              <a:spcBef>
                <a:spcPts val="0"/>
              </a:spcBef>
              <a:spcAft>
                <a:spcPts val="0"/>
              </a:spcAft>
              <a:buSzPct val="100000"/>
              <a:buChar char="●"/>
            </a:pPr>
            <a:r>
              <a:rPr lang="en" sz="1600"/>
              <a:t>Meningococcal vaccination </a:t>
            </a:r>
            <a:endParaRPr sz="1600"/>
          </a:p>
          <a:p>
            <a:pPr indent="-314960" lvl="1" marL="914400" rtl="0" algn="l">
              <a:lnSpc>
                <a:spcPct val="115000"/>
              </a:lnSpc>
              <a:spcBef>
                <a:spcPts val="0"/>
              </a:spcBef>
              <a:spcAft>
                <a:spcPts val="0"/>
              </a:spcAft>
              <a:buSzPct val="100000"/>
              <a:buChar char="○"/>
            </a:pPr>
            <a:r>
              <a:rPr lang="en" sz="1600"/>
              <a:t>Satralizumab (Enspryng): interleukin 6 receptor monoclonal antibody</a:t>
            </a:r>
            <a:endParaRPr sz="1600"/>
          </a:p>
          <a:p>
            <a:pPr indent="-314960" lvl="3" marL="1828800" rtl="0" algn="l">
              <a:lnSpc>
                <a:spcPct val="115000"/>
              </a:lnSpc>
              <a:spcBef>
                <a:spcPts val="0"/>
              </a:spcBef>
              <a:spcAft>
                <a:spcPts val="0"/>
              </a:spcAft>
              <a:buSzPct val="100000"/>
              <a:buChar char="●"/>
            </a:pPr>
            <a:r>
              <a:rPr lang="en" sz="1600"/>
              <a:t>Injection Q4 weeks after an initial dose of 3 shots in the first month</a:t>
            </a:r>
            <a:endParaRPr sz="1600"/>
          </a:p>
          <a:p>
            <a:pPr indent="-314960" lvl="3" marL="1828800" rtl="0" algn="l">
              <a:lnSpc>
                <a:spcPct val="115000"/>
              </a:lnSpc>
              <a:spcBef>
                <a:spcPts val="0"/>
              </a:spcBef>
              <a:spcAft>
                <a:spcPts val="0"/>
              </a:spcAft>
              <a:buSzPct val="100000"/>
              <a:buChar char="●"/>
            </a:pPr>
            <a:r>
              <a:rPr lang="en" sz="1600"/>
              <a:t>72% relapse free at 96 wks vs. 51% placebo </a:t>
            </a:r>
            <a:endParaRPr sz="1600"/>
          </a:p>
          <a:p>
            <a:pPr indent="-314960" lvl="3" marL="1828800" rtl="0" algn="l">
              <a:lnSpc>
                <a:spcPct val="115000"/>
              </a:lnSpc>
              <a:spcBef>
                <a:spcPts val="0"/>
              </a:spcBef>
              <a:spcAft>
                <a:spcPts val="0"/>
              </a:spcAft>
              <a:buSzPct val="100000"/>
              <a:buChar char="●"/>
            </a:pPr>
            <a:r>
              <a:rPr lang="en" sz="1600"/>
              <a:t>Hepatitis B and TB </a:t>
            </a:r>
            <a:endParaRPr sz="1600"/>
          </a:p>
          <a:p>
            <a:pPr indent="0" lvl="0" marL="457200" rtl="0" algn="l">
              <a:lnSpc>
                <a:spcPct val="115000"/>
              </a:lnSpc>
              <a:spcBef>
                <a:spcPts val="1200"/>
              </a:spcBef>
              <a:spcAft>
                <a:spcPts val="1200"/>
              </a:spcAft>
              <a:buSzPct val="95588"/>
              <a:buNone/>
            </a:pPr>
            <a:r>
              <a:t/>
            </a:r>
            <a:endParaRPr sz="1600"/>
          </a:p>
        </p:txBody>
      </p:sp>
      <p:pic>
        <p:nvPicPr>
          <p:cNvPr id="610" name="Google Shape;610;p86"/>
          <p:cNvPicPr preferRelativeResize="0"/>
          <p:nvPr/>
        </p:nvPicPr>
        <p:blipFill rotWithShape="1">
          <a:blip r:embed="rId3">
            <a:alphaModFix/>
          </a:blip>
          <a:srcRect b="0" l="0" r="0" t="0"/>
          <a:stretch/>
        </p:blipFill>
        <p:spPr>
          <a:xfrm>
            <a:off x="565026" y="3161750"/>
            <a:ext cx="777424" cy="635351"/>
          </a:xfrm>
          <a:prstGeom prst="rect">
            <a:avLst/>
          </a:prstGeom>
          <a:noFill/>
          <a:ln>
            <a:noFill/>
          </a:ln>
        </p:spPr>
      </p:pic>
      <p:pic>
        <p:nvPicPr>
          <p:cNvPr id="611" name="Google Shape;611;p86"/>
          <p:cNvPicPr preferRelativeResize="0"/>
          <p:nvPr/>
        </p:nvPicPr>
        <p:blipFill rotWithShape="1">
          <a:blip r:embed="rId4">
            <a:alphaModFix/>
          </a:blip>
          <a:srcRect b="0" l="0" r="0" t="0"/>
          <a:stretch/>
        </p:blipFill>
        <p:spPr>
          <a:xfrm>
            <a:off x="6966419" y="1016700"/>
            <a:ext cx="1568649" cy="22509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87"/>
          <p:cNvPicPr preferRelativeResize="0"/>
          <p:nvPr/>
        </p:nvPicPr>
        <p:blipFill rotWithShape="1">
          <a:blip r:embed="rId3">
            <a:alphaModFix/>
          </a:blip>
          <a:srcRect b="0" l="0" r="0" t="0"/>
          <a:stretch/>
        </p:blipFill>
        <p:spPr>
          <a:xfrm>
            <a:off x="1385875" y="258300"/>
            <a:ext cx="6372225" cy="4457700"/>
          </a:xfrm>
          <a:prstGeom prst="rect">
            <a:avLst/>
          </a:prstGeom>
          <a:noFill/>
          <a:ln>
            <a:noFill/>
          </a:ln>
        </p:spPr>
      </p:pic>
      <p:sp>
        <p:nvSpPr>
          <p:cNvPr id="617" name="Google Shape;617;p87"/>
          <p:cNvSpPr txBox="1"/>
          <p:nvPr/>
        </p:nvSpPr>
        <p:spPr>
          <a:xfrm>
            <a:off x="264725" y="4674525"/>
            <a:ext cx="8804400" cy="276900"/>
          </a:xfrm>
          <a:prstGeom prst="rect">
            <a:avLst/>
          </a:prstGeom>
          <a:noFill/>
          <a:ln>
            <a:noFill/>
          </a:ln>
        </p:spPr>
        <p:txBody>
          <a:bodyPr anchorCtr="0" anchor="t" bIns="91425" lIns="91425" spcFirstLastPara="1" rIns="91425" wrap="square" tIns="91425">
            <a:spAutoFit/>
          </a:bodyPr>
          <a:lstStyle/>
          <a:p>
            <a:pPr indent="0" lvl="0" marL="355600" marR="0" rtl="0" algn="l">
              <a:lnSpc>
                <a:spcPct val="115000"/>
              </a:lnSpc>
              <a:spcBef>
                <a:spcPts val="1200"/>
              </a:spcBef>
              <a:spcAft>
                <a:spcPts val="1200"/>
              </a:spcAft>
              <a:buClr>
                <a:srgbClr val="000000"/>
              </a:buClr>
              <a:buSzPts val="600"/>
              <a:buFont typeface="Arial"/>
              <a:buNone/>
            </a:pPr>
            <a:r>
              <a:rPr b="0" i="0" lang="en" sz="600" u="none" cap="none" strike="noStrike">
                <a:solidFill>
                  <a:srgbClr val="000000"/>
                </a:solidFill>
                <a:latin typeface="Arial"/>
                <a:ea typeface="Arial"/>
                <a:cs typeface="Arial"/>
                <a:sym typeface="Arial"/>
              </a:rPr>
              <a:t>Zhu, Wenli, et al. “Monoclonal Antibody-Based Treatments for Neuromyelitis Optica Spectrum Disorders: From Bench to Bedside.” </a:t>
            </a:r>
            <a:r>
              <a:rPr b="0" i="1" lang="en" sz="600" u="none" cap="none" strike="noStrike">
                <a:solidFill>
                  <a:srgbClr val="000000"/>
                </a:solidFill>
                <a:latin typeface="Arial"/>
                <a:ea typeface="Arial"/>
                <a:cs typeface="Arial"/>
                <a:sym typeface="Arial"/>
              </a:rPr>
              <a:t>Neuroscience Bulletin</a:t>
            </a:r>
            <a:r>
              <a:rPr b="0" i="0" lang="en" sz="600" u="none" cap="none" strike="noStrike">
                <a:solidFill>
                  <a:srgbClr val="000000"/>
                </a:solidFill>
                <a:latin typeface="Arial"/>
                <a:ea typeface="Arial"/>
                <a:cs typeface="Arial"/>
                <a:sym typeface="Arial"/>
              </a:rPr>
              <a:t>, Oct. 2020, www.ncbi.nlm.nih.gov/pmc/articles/PMC7532256/. </a:t>
            </a:r>
            <a:endParaRPr b="0" i="0" sz="6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8"/>
          <p:cNvSpPr txBox="1"/>
          <p:nvPr>
            <p:ph type="title"/>
          </p:nvPr>
        </p:nvSpPr>
        <p:spPr>
          <a:xfrm>
            <a:off x="766200" y="376625"/>
            <a:ext cx="7505700" cy="954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Myelin oligodendrocyte glycoprotein antibody associated disease (MOGAD)</a:t>
            </a:r>
            <a:endParaRPr/>
          </a:p>
        </p:txBody>
      </p:sp>
      <p:sp>
        <p:nvSpPr>
          <p:cNvPr id="623" name="Google Shape;623;p88"/>
          <p:cNvSpPr txBox="1"/>
          <p:nvPr>
            <p:ph idx="1" type="body"/>
          </p:nvPr>
        </p:nvSpPr>
        <p:spPr>
          <a:xfrm>
            <a:off x="719250" y="1331225"/>
            <a:ext cx="7705500" cy="35460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Demyelinating disorder associated with anti-myelin oligodendrocyte glycoprotein (MOG) antibody </a:t>
            </a:r>
            <a:endParaRPr sz="1600"/>
          </a:p>
          <a:p>
            <a:pPr indent="-330200" lvl="0" marL="457200" rtl="0" algn="l">
              <a:lnSpc>
                <a:spcPct val="115000"/>
              </a:lnSpc>
              <a:spcBef>
                <a:spcPts val="0"/>
              </a:spcBef>
              <a:spcAft>
                <a:spcPts val="0"/>
              </a:spcAft>
              <a:buSzPts val="1600"/>
              <a:buChar char="●"/>
            </a:pPr>
            <a:r>
              <a:rPr lang="en" sz="1600"/>
              <a:t>MOG found on outermost myelin sheath layers</a:t>
            </a:r>
            <a:endParaRPr sz="1600"/>
          </a:p>
          <a:p>
            <a:pPr indent="-330200" lvl="0" marL="457200" rtl="0" algn="l">
              <a:lnSpc>
                <a:spcPct val="115000"/>
              </a:lnSpc>
              <a:spcBef>
                <a:spcPts val="0"/>
              </a:spcBef>
              <a:spcAft>
                <a:spcPts val="0"/>
              </a:spcAft>
              <a:buSzPts val="1600"/>
              <a:buChar char="●"/>
            </a:pPr>
            <a:r>
              <a:rPr lang="en" sz="1600"/>
              <a:t>Markers have been of interest since 1980s but not identified until 2007 </a:t>
            </a:r>
            <a:endParaRPr sz="1600"/>
          </a:p>
          <a:p>
            <a:pPr indent="-311150" lvl="1" marL="914400" rtl="0" algn="l">
              <a:lnSpc>
                <a:spcPct val="115000"/>
              </a:lnSpc>
              <a:spcBef>
                <a:spcPts val="0"/>
              </a:spcBef>
              <a:spcAft>
                <a:spcPts val="0"/>
              </a:spcAft>
              <a:buSzPts val="1300"/>
              <a:buChar char="○"/>
            </a:pPr>
            <a:r>
              <a:rPr lang="en" sz="1300"/>
              <a:t>Previously thought to be a marker of MS </a:t>
            </a:r>
            <a:endParaRPr sz="1300"/>
          </a:p>
          <a:p>
            <a:pPr indent="-311150" lvl="1" marL="914400" rtl="0" algn="l">
              <a:lnSpc>
                <a:spcPct val="115000"/>
              </a:lnSpc>
              <a:spcBef>
                <a:spcPts val="0"/>
              </a:spcBef>
              <a:spcAft>
                <a:spcPts val="0"/>
              </a:spcAft>
              <a:buSzPts val="1300"/>
              <a:buChar char="○"/>
            </a:pPr>
            <a:r>
              <a:rPr lang="en" sz="1300"/>
              <a:t>Use of transfected cell-based assays with MOG has led to MOG-IgG as a reliable biomarker for the new entity MOGAS. </a:t>
            </a:r>
            <a:endParaRPr sz="1300"/>
          </a:p>
          <a:p>
            <a:pPr indent="-311150" lvl="1" marL="914400" rtl="0" algn="l">
              <a:lnSpc>
                <a:spcPct val="115000"/>
              </a:lnSpc>
              <a:spcBef>
                <a:spcPts val="0"/>
              </a:spcBef>
              <a:spcAft>
                <a:spcPts val="0"/>
              </a:spcAft>
              <a:buSzPts val="1300"/>
              <a:buChar char="○"/>
            </a:pPr>
            <a:r>
              <a:rPr lang="en" sz="1300"/>
              <a:t>Widespread testing not available for years after discover. </a:t>
            </a:r>
            <a:endParaRPr sz="1300"/>
          </a:p>
        </p:txBody>
      </p:sp>
      <p:pic>
        <p:nvPicPr>
          <p:cNvPr id="624" name="Google Shape;624;p88"/>
          <p:cNvPicPr preferRelativeResize="0"/>
          <p:nvPr/>
        </p:nvPicPr>
        <p:blipFill rotWithShape="1">
          <a:blip r:embed="rId3">
            <a:alphaModFix/>
          </a:blip>
          <a:srcRect b="0" l="0" r="0" t="0"/>
          <a:stretch/>
        </p:blipFill>
        <p:spPr>
          <a:xfrm>
            <a:off x="5725925" y="3061875"/>
            <a:ext cx="2904576" cy="18153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9"/>
          <p:cNvSpPr txBox="1"/>
          <p:nvPr>
            <p:ph type="title"/>
          </p:nvPr>
        </p:nvSpPr>
        <p:spPr>
          <a:xfrm>
            <a:off x="819150" y="4371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MOGAD</a:t>
            </a:r>
            <a:endParaRPr/>
          </a:p>
        </p:txBody>
      </p:sp>
      <p:sp>
        <p:nvSpPr>
          <p:cNvPr id="630" name="Google Shape;630;p89"/>
          <p:cNvSpPr txBox="1"/>
          <p:nvPr>
            <p:ph idx="1" type="body"/>
          </p:nvPr>
        </p:nvSpPr>
        <p:spPr>
          <a:xfrm>
            <a:off x="819150" y="1151125"/>
            <a:ext cx="4437900" cy="3712500"/>
          </a:xfrm>
          <a:prstGeom prst="rect">
            <a:avLst/>
          </a:prstGeom>
          <a:noFill/>
          <a:ln>
            <a:noFill/>
          </a:ln>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SzPts val="1300"/>
              <a:buChar char="●"/>
            </a:pPr>
            <a:r>
              <a:rPr lang="en"/>
              <a:t>Median age of onset mid-30s</a:t>
            </a:r>
            <a:endParaRPr/>
          </a:p>
          <a:p>
            <a:pPr indent="-311150" lvl="0" marL="457200" rtl="0" algn="l">
              <a:lnSpc>
                <a:spcPct val="115000"/>
              </a:lnSpc>
              <a:spcBef>
                <a:spcPts val="0"/>
              </a:spcBef>
              <a:spcAft>
                <a:spcPts val="0"/>
              </a:spcAft>
              <a:buSzPts val="1300"/>
              <a:buChar char="●"/>
            </a:pPr>
            <a:r>
              <a:rPr lang="en"/>
              <a:t>No clear gender or racial predilection </a:t>
            </a:r>
            <a:endParaRPr/>
          </a:p>
          <a:p>
            <a:pPr indent="-311150" lvl="0" marL="457200" rtl="0" algn="l">
              <a:lnSpc>
                <a:spcPct val="115000"/>
              </a:lnSpc>
              <a:spcBef>
                <a:spcPts val="0"/>
              </a:spcBef>
              <a:spcAft>
                <a:spcPts val="0"/>
              </a:spcAft>
              <a:buSzPts val="1300"/>
              <a:buChar char="●"/>
            </a:pPr>
            <a:r>
              <a:rPr lang="en"/>
              <a:t>In caucasian populations: 2-3x more common than AQP4-IgG + NMOSD</a:t>
            </a:r>
            <a:endParaRPr/>
          </a:p>
          <a:p>
            <a:pPr indent="-311150" lvl="0" marL="457200" rtl="0" algn="l">
              <a:lnSpc>
                <a:spcPct val="115000"/>
              </a:lnSpc>
              <a:spcBef>
                <a:spcPts val="0"/>
              </a:spcBef>
              <a:spcAft>
                <a:spcPts val="0"/>
              </a:spcAft>
              <a:buSzPts val="1300"/>
              <a:buChar char="●"/>
            </a:pPr>
            <a:r>
              <a:rPr lang="en"/>
              <a:t>Clinical presentation </a:t>
            </a:r>
            <a:endParaRPr/>
          </a:p>
          <a:p>
            <a:pPr indent="-298450" lvl="1" marL="914400" rtl="0" algn="l">
              <a:lnSpc>
                <a:spcPct val="115000"/>
              </a:lnSpc>
              <a:spcBef>
                <a:spcPts val="0"/>
              </a:spcBef>
              <a:spcAft>
                <a:spcPts val="0"/>
              </a:spcAft>
              <a:buSzPts val="1100"/>
              <a:buChar char="○"/>
            </a:pPr>
            <a:r>
              <a:rPr lang="en"/>
              <a:t>Adults → Optic neuritis is the most common phenotype</a:t>
            </a:r>
            <a:endParaRPr/>
          </a:p>
          <a:p>
            <a:pPr indent="-298450" lvl="2" marL="1371600" rtl="0" algn="l">
              <a:lnSpc>
                <a:spcPct val="115000"/>
              </a:lnSpc>
              <a:spcBef>
                <a:spcPts val="0"/>
              </a:spcBef>
              <a:spcAft>
                <a:spcPts val="0"/>
              </a:spcAft>
              <a:buSzPts val="1100"/>
              <a:buChar char="■"/>
            </a:pPr>
            <a:r>
              <a:rPr lang="en"/>
              <a:t>Accounts for 5% of adult optic neuritis cases </a:t>
            </a:r>
            <a:endParaRPr/>
          </a:p>
          <a:p>
            <a:pPr indent="-298450" lvl="1" marL="914400" rtl="0" algn="l">
              <a:lnSpc>
                <a:spcPct val="115000"/>
              </a:lnSpc>
              <a:spcBef>
                <a:spcPts val="0"/>
              </a:spcBef>
              <a:spcAft>
                <a:spcPts val="0"/>
              </a:spcAft>
              <a:buSzPts val="1100"/>
              <a:buChar char="○"/>
            </a:pPr>
            <a:r>
              <a:rPr lang="en"/>
              <a:t>Paediatric population</a:t>
            </a:r>
            <a:endParaRPr/>
          </a:p>
          <a:p>
            <a:pPr indent="-298450" lvl="2" marL="1371600" rtl="0" algn="l">
              <a:lnSpc>
                <a:spcPct val="115000"/>
              </a:lnSpc>
              <a:spcBef>
                <a:spcPts val="0"/>
              </a:spcBef>
              <a:spcAft>
                <a:spcPts val="0"/>
              </a:spcAft>
              <a:buSzPts val="1100"/>
              <a:buChar char="■"/>
            </a:pPr>
            <a:r>
              <a:rPr lang="en"/>
              <a:t>Acute disseminated encephalomyelitis (</a:t>
            </a:r>
            <a:r>
              <a:rPr b="1" lang="en"/>
              <a:t>ADEM</a:t>
            </a:r>
            <a:r>
              <a:rPr lang="en"/>
              <a:t>) is more frequent → multiple foci of demyelination in brain/spinal cord</a:t>
            </a:r>
            <a:endParaRPr/>
          </a:p>
          <a:p>
            <a:pPr indent="-298450" lvl="2" marL="1371600" rtl="0" algn="l">
              <a:lnSpc>
                <a:spcPct val="115000"/>
              </a:lnSpc>
              <a:spcBef>
                <a:spcPts val="0"/>
              </a:spcBef>
              <a:spcAft>
                <a:spcPts val="0"/>
              </a:spcAft>
              <a:buSzPts val="1100"/>
              <a:buChar char="■"/>
            </a:pPr>
            <a:r>
              <a:rPr lang="en"/>
              <a:t>Optic neuritis accounts for 20-50% of paediatric optic neuritis cases </a:t>
            </a:r>
            <a:endParaRPr/>
          </a:p>
          <a:p>
            <a:pPr indent="0" lvl="0" marL="914400" rtl="0" algn="l">
              <a:lnSpc>
                <a:spcPct val="115000"/>
              </a:lnSpc>
              <a:spcBef>
                <a:spcPts val="1200"/>
              </a:spcBef>
              <a:spcAft>
                <a:spcPts val="1200"/>
              </a:spcAft>
              <a:buSzPts val="1300"/>
              <a:buNone/>
            </a:pPr>
            <a:r>
              <a:t/>
            </a:r>
            <a:endParaRPr/>
          </a:p>
        </p:txBody>
      </p:sp>
      <p:graphicFrame>
        <p:nvGraphicFramePr>
          <p:cNvPr id="631" name="Google Shape;631;p89"/>
          <p:cNvGraphicFramePr/>
          <p:nvPr/>
        </p:nvGraphicFramePr>
        <p:xfrm>
          <a:off x="5168450" y="519150"/>
          <a:ext cx="3000000" cy="3000000"/>
        </p:xfrm>
        <a:graphic>
          <a:graphicData uri="http://schemas.openxmlformats.org/drawingml/2006/table">
            <a:tbl>
              <a:tblPr>
                <a:noFill/>
                <a:tableStyleId>{6A3F8B29-3BE0-44E8-9A61-C9487D0C4917}</a:tableStyleId>
              </a:tblPr>
              <a:tblGrid>
                <a:gridCol w="3657475"/>
              </a:tblGrid>
              <a:tr h="403325">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t>ADEM Presenting symptoms</a:t>
                      </a:r>
                      <a:endParaRPr sz="1300" u="none" cap="none" strike="noStrike"/>
                    </a:p>
                  </a:txBody>
                  <a:tcPr marT="91425" marB="91425" marR="91425" marL="91425"/>
                </a:tc>
              </a:tr>
              <a:tr h="1958600">
                <a:tc>
                  <a:txBody>
                    <a:bodyPr/>
                    <a:lstStyle/>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Encephalopathy</a:t>
                      </a:r>
                      <a:endParaRPr sz="1000" u="none" cap="none" strike="noStrike"/>
                    </a:p>
                    <a:p>
                      <a:pPr indent="-292100" lvl="1" marL="914400" marR="0" rtl="0" algn="l">
                        <a:lnSpc>
                          <a:spcPct val="100000"/>
                        </a:lnSpc>
                        <a:spcBef>
                          <a:spcPts val="0"/>
                        </a:spcBef>
                        <a:spcAft>
                          <a:spcPts val="0"/>
                        </a:spcAft>
                        <a:buClr>
                          <a:srgbClr val="000000"/>
                        </a:buClr>
                        <a:buSzPts val="1000"/>
                        <a:buFont typeface="Arial"/>
                        <a:buChar char="○"/>
                      </a:pPr>
                      <a:r>
                        <a:rPr lang="en" sz="1000" u="none" cap="none" strike="noStrike"/>
                        <a:t>Mild:irritatbility, malaise, sleepiness</a:t>
                      </a:r>
                      <a:endParaRPr sz="1000" u="none" cap="none" strike="noStrike"/>
                    </a:p>
                    <a:p>
                      <a:pPr indent="-292100" lvl="1" marL="914400" marR="0" rtl="0" algn="l">
                        <a:lnSpc>
                          <a:spcPct val="100000"/>
                        </a:lnSpc>
                        <a:spcBef>
                          <a:spcPts val="0"/>
                        </a:spcBef>
                        <a:spcAft>
                          <a:spcPts val="0"/>
                        </a:spcAft>
                        <a:buClr>
                          <a:srgbClr val="000000"/>
                        </a:buClr>
                        <a:buSzPts val="1000"/>
                        <a:buFont typeface="Arial"/>
                        <a:buChar char="○"/>
                      </a:pPr>
                      <a:r>
                        <a:rPr lang="en" sz="1000" u="none" cap="none" strike="noStrike"/>
                        <a:t>Severe: somnolence/obtundation/coma</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Fever</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Weakness (diffuse or focal)</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Cranial nerve palsy</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Nausea/vomitting</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Meningeal signs</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Ataxia</a:t>
                      </a:r>
                      <a:endParaRPr sz="1000" u="none" cap="none" strike="noStrike"/>
                    </a:p>
                    <a:p>
                      <a:pPr indent="-292100" lvl="0" marL="457200" marR="0" rtl="0" algn="l">
                        <a:lnSpc>
                          <a:spcPct val="100000"/>
                        </a:lnSpc>
                        <a:spcBef>
                          <a:spcPts val="0"/>
                        </a:spcBef>
                        <a:spcAft>
                          <a:spcPts val="0"/>
                        </a:spcAft>
                        <a:buClr>
                          <a:srgbClr val="000000"/>
                        </a:buClr>
                        <a:buSzPts val="1000"/>
                        <a:buFont typeface="Arial"/>
                        <a:buChar char="●"/>
                      </a:pPr>
                      <a:r>
                        <a:rPr lang="en" sz="1000" u="none" cap="none" strike="noStrike"/>
                        <a:t>Seizures</a:t>
                      </a:r>
                      <a:endParaRPr sz="1000" u="none" cap="none" strike="noStrike"/>
                    </a:p>
                  </a:txBody>
                  <a:tcPr marT="91425" marB="91425" marR="91425" marL="91425"/>
                </a:tc>
              </a:tr>
            </a:tbl>
          </a:graphicData>
        </a:graphic>
      </p:graphicFrame>
      <p:pic>
        <p:nvPicPr>
          <p:cNvPr id="632" name="Google Shape;632;p89"/>
          <p:cNvPicPr preferRelativeResize="0"/>
          <p:nvPr/>
        </p:nvPicPr>
        <p:blipFill rotWithShape="1">
          <a:blip r:embed="rId3">
            <a:alphaModFix/>
          </a:blip>
          <a:srcRect b="0" l="0" r="0" t="0"/>
          <a:stretch/>
        </p:blipFill>
        <p:spPr>
          <a:xfrm>
            <a:off x="5825475" y="3002100"/>
            <a:ext cx="2857500" cy="165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1000"/>
                                        <p:tgtEl>
                                          <p:spTgt spid="6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1000"/>
                                        <p:tgtEl>
                                          <p:spTgt spid="6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0"/>
          <p:cNvSpPr txBox="1"/>
          <p:nvPr>
            <p:ph type="title"/>
          </p:nvPr>
        </p:nvSpPr>
        <p:spPr>
          <a:xfrm>
            <a:off x="751075" y="4901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MOGAD</a:t>
            </a:r>
            <a:endParaRPr/>
          </a:p>
        </p:txBody>
      </p:sp>
      <p:sp>
        <p:nvSpPr>
          <p:cNvPr id="638" name="Google Shape;638;p90"/>
          <p:cNvSpPr txBox="1"/>
          <p:nvPr>
            <p:ph idx="1" type="body"/>
          </p:nvPr>
        </p:nvSpPr>
        <p:spPr>
          <a:xfrm>
            <a:off x="819150" y="1287275"/>
            <a:ext cx="7660200" cy="3425100"/>
          </a:xfrm>
          <a:prstGeom prst="rect">
            <a:avLst/>
          </a:prstGeom>
          <a:noFill/>
          <a:ln>
            <a:noFill/>
          </a:ln>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SzPts val="1300"/>
              <a:buChar char="●"/>
            </a:pPr>
            <a:r>
              <a:rPr lang="en"/>
              <a:t>Optic Disc Edema ~80% of MOGAD-ON; may include peripapillary hemorrhages</a:t>
            </a:r>
            <a:endParaRPr/>
          </a:p>
          <a:p>
            <a:pPr indent="-311150" lvl="0" marL="457200" rtl="0" algn="l">
              <a:lnSpc>
                <a:spcPct val="115000"/>
              </a:lnSpc>
              <a:spcBef>
                <a:spcPts val="0"/>
              </a:spcBef>
              <a:spcAft>
                <a:spcPts val="0"/>
              </a:spcAft>
              <a:buSzPts val="1300"/>
              <a:buChar char="●"/>
            </a:pPr>
            <a:r>
              <a:rPr lang="en"/>
              <a:t>50% can be bilateral </a:t>
            </a:r>
            <a:endParaRPr/>
          </a:p>
          <a:p>
            <a:pPr indent="-311150" lvl="0" marL="457200" rtl="0" algn="l">
              <a:lnSpc>
                <a:spcPct val="115000"/>
              </a:lnSpc>
              <a:spcBef>
                <a:spcPts val="0"/>
              </a:spcBef>
              <a:spcAft>
                <a:spcPts val="0"/>
              </a:spcAft>
              <a:buSzPts val="1300"/>
              <a:buChar char="●"/>
            </a:pPr>
            <a:r>
              <a:rPr lang="en"/>
              <a:t>Pain is a prominent feature → can manifest as headache</a:t>
            </a:r>
            <a:endParaRPr/>
          </a:p>
          <a:p>
            <a:pPr indent="-311150" lvl="0" marL="457200" rtl="0" algn="l">
              <a:lnSpc>
                <a:spcPct val="115000"/>
              </a:lnSpc>
              <a:spcBef>
                <a:spcPts val="0"/>
              </a:spcBef>
              <a:spcAft>
                <a:spcPts val="0"/>
              </a:spcAft>
              <a:buSzPts val="1300"/>
              <a:buChar char="●"/>
            </a:pPr>
            <a:r>
              <a:rPr lang="en"/>
              <a:t>Severe vision loss at nadir similar to NMOSD but often has significant recovery with better visual outcomes </a:t>
            </a:r>
            <a:endParaRPr/>
          </a:p>
          <a:p>
            <a:pPr indent="-298450" lvl="1" marL="914400" rtl="0" algn="l">
              <a:lnSpc>
                <a:spcPct val="115000"/>
              </a:lnSpc>
              <a:spcBef>
                <a:spcPts val="0"/>
              </a:spcBef>
              <a:spcAft>
                <a:spcPts val="0"/>
              </a:spcAft>
              <a:buSzPts val="1100"/>
              <a:buChar char="○"/>
            </a:pPr>
            <a:r>
              <a:rPr lang="en"/>
              <a:t>~5-14% have a final VA of </a:t>
            </a:r>
            <a:r>
              <a:rPr lang="en" u="sng"/>
              <a:t>&lt;</a:t>
            </a:r>
            <a:r>
              <a:rPr lang="en"/>
              <a:t> 20/200</a:t>
            </a:r>
            <a:endParaRPr/>
          </a:p>
          <a:p>
            <a:pPr indent="-311150" lvl="0" marL="457200" rtl="0" algn="l">
              <a:lnSpc>
                <a:spcPct val="115000"/>
              </a:lnSpc>
              <a:spcBef>
                <a:spcPts val="0"/>
              </a:spcBef>
              <a:spcAft>
                <a:spcPts val="0"/>
              </a:spcAft>
              <a:buSzPts val="1300"/>
              <a:buChar char="●"/>
            </a:pPr>
            <a:r>
              <a:rPr lang="en"/>
              <a:t>~50% will have relapsing disease, most commonly in the form of ON </a:t>
            </a:r>
            <a:endParaRPr/>
          </a:p>
          <a:p>
            <a:pPr indent="-298450" lvl="2" marL="1371600" rtl="0" algn="l">
              <a:lnSpc>
                <a:spcPct val="115000"/>
              </a:lnSpc>
              <a:spcBef>
                <a:spcPts val="0"/>
              </a:spcBef>
              <a:spcAft>
                <a:spcPts val="0"/>
              </a:spcAft>
              <a:buSzPts val="1100"/>
              <a:buChar char="■"/>
            </a:pPr>
            <a:r>
              <a:rPr lang="en"/>
              <a:t>ON episodes are often steroid responsive </a:t>
            </a:r>
            <a:endParaRPr/>
          </a:p>
          <a:p>
            <a:pPr indent="-298450" lvl="2" marL="1371600" rtl="0" algn="l">
              <a:lnSpc>
                <a:spcPct val="115000"/>
              </a:lnSpc>
              <a:spcBef>
                <a:spcPts val="0"/>
              </a:spcBef>
              <a:spcAft>
                <a:spcPts val="0"/>
              </a:spcAft>
              <a:buSzPts val="1100"/>
              <a:buChar char="■"/>
            </a:pPr>
            <a:r>
              <a:rPr lang="en"/>
              <a:t>Some are steroid dependent → follow a chronic relapsing inflammatory optic neuropathy(CRION)- like phenotype</a:t>
            </a:r>
            <a:endParaRPr/>
          </a:p>
          <a:p>
            <a:pPr indent="-298450" lvl="3" marL="1828800" rtl="0" algn="l">
              <a:lnSpc>
                <a:spcPct val="115000"/>
              </a:lnSpc>
              <a:spcBef>
                <a:spcPts val="0"/>
              </a:spcBef>
              <a:spcAft>
                <a:spcPts val="0"/>
              </a:spcAft>
              <a:buSzPts val="1100"/>
              <a:buChar char="●"/>
            </a:pPr>
            <a:r>
              <a:rPr lang="en"/>
              <a:t>MOGAD accounts for many cases of CRION previously thought to be idiopathic </a:t>
            </a:r>
            <a:endParaRPr/>
          </a:p>
          <a:p>
            <a:pPr indent="-311150" lvl="0" marL="457200" rtl="0" algn="l">
              <a:lnSpc>
                <a:spcPct val="115000"/>
              </a:lnSpc>
              <a:spcBef>
                <a:spcPts val="0"/>
              </a:spcBef>
              <a:spcAft>
                <a:spcPts val="0"/>
              </a:spcAft>
              <a:buSzPts val="1300"/>
              <a:buChar char="●"/>
            </a:pPr>
            <a:r>
              <a:rPr lang="en"/>
              <a:t>Less common manifestations:</a:t>
            </a:r>
            <a:endParaRPr/>
          </a:p>
          <a:p>
            <a:pPr indent="-298450" lvl="2" marL="1371600" rtl="0" algn="l">
              <a:lnSpc>
                <a:spcPct val="115000"/>
              </a:lnSpc>
              <a:spcBef>
                <a:spcPts val="0"/>
              </a:spcBef>
              <a:spcAft>
                <a:spcPts val="0"/>
              </a:spcAft>
              <a:buSzPts val="1100"/>
              <a:buChar char="■"/>
            </a:pPr>
            <a:r>
              <a:rPr lang="en"/>
              <a:t>Uveitis, neuroretinitis, orbital inflammatory syndrome, cranial neuropathies, retinopathy 2/2 to venous stasis and increased ICP.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91"/>
          <p:cNvSpPr txBox="1"/>
          <p:nvPr>
            <p:ph type="title"/>
          </p:nvPr>
        </p:nvSpPr>
        <p:spPr>
          <a:xfrm>
            <a:off x="819150" y="3690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MOGAD Testing</a:t>
            </a:r>
            <a:endParaRPr/>
          </a:p>
        </p:txBody>
      </p:sp>
      <p:sp>
        <p:nvSpPr>
          <p:cNvPr id="644" name="Google Shape;644;p91"/>
          <p:cNvSpPr txBox="1"/>
          <p:nvPr>
            <p:ph idx="1" type="body"/>
          </p:nvPr>
        </p:nvSpPr>
        <p:spPr>
          <a:xfrm>
            <a:off x="819150" y="1173800"/>
            <a:ext cx="7576800" cy="3470400"/>
          </a:xfrm>
          <a:prstGeom prst="rect">
            <a:avLst/>
          </a:prstGeom>
          <a:noFill/>
          <a:ln>
            <a:noFill/>
          </a:ln>
        </p:spPr>
        <p:txBody>
          <a:bodyPr anchorCtr="0" anchor="t" bIns="91425" lIns="91425" spcFirstLastPara="1" rIns="91425" wrap="square" tIns="91425">
            <a:normAutofit lnSpcReduction="10000"/>
          </a:bodyPr>
          <a:lstStyle/>
          <a:p>
            <a:pPr indent="-311150" lvl="0" marL="457200" rtl="0" algn="l">
              <a:lnSpc>
                <a:spcPct val="115000"/>
              </a:lnSpc>
              <a:spcBef>
                <a:spcPts val="0"/>
              </a:spcBef>
              <a:spcAft>
                <a:spcPts val="0"/>
              </a:spcAft>
              <a:buSzPts val="1300"/>
              <a:buChar char="●"/>
            </a:pPr>
            <a:r>
              <a:rPr lang="en"/>
              <a:t>Visual field: variable; central scotoma or severe generalised depression</a:t>
            </a:r>
            <a:endParaRPr/>
          </a:p>
          <a:p>
            <a:pPr indent="-311150" lvl="0" marL="457200" rtl="0" algn="l">
              <a:lnSpc>
                <a:spcPct val="115000"/>
              </a:lnSpc>
              <a:spcBef>
                <a:spcPts val="0"/>
              </a:spcBef>
              <a:spcAft>
                <a:spcPts val="0"/>
              </a:spcAft>
              <a:buSzPts val="1300"/>
              <a:buChar char="●"/>
            </a:pPr>
            <a:r>
              <a:rPr lang="en"/>
              <a:t>OCT:</a:t>
            </a:r>
            <a:endParaRPr/>
          </a:p>
          <a:p>
            <a:pPr indent="-298450" lvl="1" marL="914400" rtl="0" algn="l">
              <a:lnSpc>
                <a:spcPct val="115000"/>
              </a:lnSpc>
              <a:spcBef>
                <a:spcPts val="0"/>
              </a:spcBef>
              <a:spcAft>
                <a:spcPts val="0"/>
              </a:spcAft>
              <a:buSzPts val="1100"/>
              <a:buChar char="○"/>
            </a:pPr>
            <a:r>
              <a:rPr lang="en"/>
              <a:t>Acute phase: RNFL thickening consistent with optic disc edema </a:t>
            </a:r>
            <a:endParaRPr/>
          </a:p>
          <a:p>
            <a:pPr indent="-298450" lvl="2" marL="1371600" rtl="0" algn="l">
              <a:lnSpc>
                <a:spcPct val="115000"/>
              </a:lnSpc>
              <a:spcBef>
                <a:spcPts val="0"/>
              </a:spcBef>
              <a:spcAft>
                <a:spcPts val="0"/>
              </a:spcAft>
              <a:buSzPts val="1100"/>
              <a:buChar char="■"/>
            </a:pPr>
            <a:r>
              <a:rPr lang="en"/>
              <a:t>Thickness of &gt;176 microns had 96% specificity of distinguishing MOGAD-ON from MS-ON</a:t>
            </a:r>
            <a:endParaRPr/>
          </a:p>
          <a:p>
            <a:pPr indent="-298450" lvl="1" marL="914400" rtl="0" algn="l">
              <a:lnSpc>
                <a:spcPct val="115000"/>
              </a:lnSpc>
              <a:spcBef>
                <a:spcPts val="0"/>
              </a:spcBef>
              <a:spcAft>
                <a:spcPts val="0"/>
              </a:spcAft>
              <a:buSzPts val="1100"/>
              <a:buChar char="○"/>
            </a:pPr>
            <a:r>
              <a:rPr lang="en"/>
              <a:t>Chronic phase: progressive optic atrophy with RNFL and GCIPL thinning despite significant recovery of vision </a:t>
            </a:r>
            <a:endParaRPr/>
          </a:p>
          <a:p>
            <a:pPr indent="-298450" lvl="2" marL="1371600" rtl="0" algn="l">
              <a:lnSpc>
                <a:spcPct val="115000"/>
              </a:lnSpc>
              <a:spcBef>
                <a:spcPts val="0"/>
              </a:spcBef>
              <a:spcAft>
                <a:spcPts val="0"/>
              </a:spcAft>
              <a:buSzPts val="1100"/>
              <a:buChar char="■"/>
            </a:pPr>
            <a:r>
              <a:rPr lang="en"/>
              <a:t>Recurrent attacks required even though nadir VA maybe same as NMOSD to reach similar levels of thinning as seen in NMOSD</a:t>
            </a:r>
            <a:endParaRPr/>
          </a:p>
          <a:p>
            <a:pPr indent="-311150" lvl="0" marL="457200" rtl="0" algn="l">
              <a:lnSpc>
                <a:spcPct val="115000"/>
              </a:lnSpc>
              <a:spcBef>
                <a:spcPts val="0"/>
              </a:spcBef>
              <a:spcAft>
                <a:spcPts val="0"/>
              </a:spcAft>
              <a:buSzPts val="1300"/>
              <a:buChar char="●"/>
            </a:pPr>
            <a:r>
              <a:rPr lang="en"/>
              <a:t>MRI </a:t>
            </a:r>
            <a:endParaRPr/>
          </a:p>
          <a:p>
            <a:pPr indent="-298450" lvl="1" marL="914400" rtl="0" algn="l">
              <a:lnSpc>
                <a:spcPct val="115000"/>
              </a:lnSpc>
              <a:spcBef>
                <a:spcPts val="0"/>
              </a:spcBef>
              <a:spcAft>
                <a:spcPts val="0"/>
              </a:spcAft>
              <a:buSzPts val="1100"/>
              <a:buChar char="○"/>
            </a:pPr>
            <a:r>
              <a:rPr lang="en"/>
              <a:t>Longitudinally extensive enhancement typically involving </a:t>
            </a:r>
            <a:r>
              <a:rPr lang="en" u="sng"/>
              <a:t>&gt;</a:t>
            </a:r>
            <a:r>
              <a:rPr lang="en"/>
              <a:t> 50% of optic nerve in 90% of cases </a:t>
            </a:r>
            <a:endParaRPr/>
          </a:p>
          <a:p>
            <a:pPr indent="-298450" lvl="1" marL="914400" rtl="0" algn="l">
              <a:lnSpc>
                <a:spcPct val="115000"/>
              </a:lnSpc>
              <a:spcBef>
                <a:spcPts val="0"/>
              </a:spcBef>
              <a:spcAft>
                <a:spcPts val="0"/>
              </a:spcAft>
              <a:buSzPts val="1100"/>
              <a:buChar char="○"/>
            </a:pPr>
            <a:r>
              <a:rPr lang="en"/>
              <a:t>Perineural enhancement involving the optic nerve sheath &amp; peribulbar fat in 50% of cases </a:t>
            </a:r>
            <a:endParaRPr/>
          </a:p>
          <a:p>
            <a:pPr indent="-298450" lvl="1" marL="914400" rtl="0" algn="l">
              <a:lnSpc>
                <a:spcPct val="115000"/>
              </a:lnSpc>
              <a:spcBef>
                <a:spcPts val="0"/>
              </a:spcBef>
              <a:spcAft>
                <a:spcPts val="0"/>
              </a:spcAft>
              <a:buSzPts val="1100"/>
              <a:buChar char="○"/>
            </a:pPr>
            <a:r>
              <a:rPr lang="en"/>
              <a:t>~15% of cases may extend posteriorly to involve chiasm </a:t>
            </a:r>
            <a:endParaRPr/>
          </a:p>
          <a:p>
            <a:pPr indent="-298450" lvl="2" marL="1371600" rtl="0" algn="l">
              <a:lnSpc>
                <a:spcPct val="115000"/>
              </a:lnSpc>
              <a:spcBef>
                <a:spcPts val="0"/>
              </a:spcBef>
              <a:spcAft>
                <a:spcPts val="0"/>
              </a:spcAft>
              <a:buSzPts val="1100"/>
              <a:buChar char="■"/>
            </a:pPr>
            <a:r>
              <a:rPr lang="en"/>
              <a:t>Unlike in NMOSD which more commonly causes isolated chiasmal involvement</a:t>
            </a:r>
            <a:endParaRPr/>
          </a:p>
          <a:p>
            <a:pPr indent="-298450" lvl="1" marL="914400" rtl="0" algn="l">
              <a:lnSpc>
                <a:spcPct val="115000"/>
              </a:lnSpc>
              <a:spcBef>
                <a:spcPts val="0"/>
              </a:spcBef>
              <a:spcAft>
                <a:spcPts val="0"/>
              </a:spcAft>
              <a:buSzPts val="1100"/>
              <a:buChar char="○"/>
            </a:pPr>
            <a:r>
              <a:rPr lang="en"/>
              <a:t>Intracranial lesions can affect white and gray matter; typically large T2 weighted hyperintensities w/ indistinct margins</a:t>
            </a:r>
            <a:endParaRPr/>
          </a:p>
          <a:p>
            <a:pPr indent="-311150" lvl="0" marL="457200" rtl="0" algn="l">
              <a:lnSpc>
                <a:spcPct val="115000"/>
              </a:lnSpc>
              <a:spcBef>
                <a:spcPts val="0"/>
              </a:spcBef>
              <a:spcAft>
                <a:spcPts val="0"/>
              </a:spcAft>
              <a:buSzPts val="1300"/>
              <a:buChar char="●"/>
            </a:pPr>
            <a:r>
              <a:rPr lang="en"/>
              <a:t>Serum and CSF fluid</a:t>
            </a:r>
            <a:endParaRPr/>
          </a:p>
          <a:p>
            <a:pPr indent="-298450" lvl="1" marL="914400" rtl="0" algn="l">
              <a:lnSpc>
                <a:spcPct val="115000"/>
              </a:lnSpc>
              <a:spcBef>
                <a:spcPts val="0"/>
              </a:spcBef>
              <a:spcAft>
                <a:spcPts val="0"/>
              </a:spcAft>
              <a:buSzPts val="1100"/>
              <a:buChar char="○"/>
            </a:pPr>
            <a:r>
              <a:rPr lang="en"/>
              <a:t>Cell based assay: 98% specificity </a:t>
            </a:r>
            <a:endParaRPr/>
          </a:p>
          <a:p>
            <a:pPr indent="-298450" lvl="1" marL="914400" rtl="0" algn="l">
              <a:lnSpc>
                <a:spcPct val="115000"/>
              </a:lnSpc>
              <a:spcBef>
                <a:spcPts val="0"/>
              </a:spcBef>
              <a:spcAft>
                <a:spcPts val="0"/>
              </a:spcAft>
              <a:buSzPts val="1100"/>
              <a:buChar char="○"/>
            </a:pPr>
            <a:r>
              <a:rPr lang="en"/>
              <a:t>Some cases are negative in the serum but positive in CSF; still under investigation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txBox="1"/>
          <p:nvPr>
            <p:ph type="title"/>
          </p:nvPr>
        </p:nvSpPr>
        <p:spPr>
          <a:xfrm>
            <a:off x="819150" y="5424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Monocular Diplopia</a:t>
            </a:r>
            <a:endParaRPr/>
          </a:p>
        </p:txBody>
      </p:sp>
      <p:sp>
        <p:nvSpPr>
          <p:cNvPr id="172" name="Google Shape;172;p20"/>
          <p:cNvSpPr txBox="1"/>
          <p:nvPr>
            <p:ph idx="1" type="body"/>
          </p:nvPr>
        </p:nvSpPr>
        <p:spPr>
          <a:xfrm>
            <a:off x="768600" y="1150350"/>
            <a:ext cx="7606800" cy="2842800"/>
          </a:xfrm>
          <a:prstGeom prst="rect">
            <a:avLst/>
          </a:prstGeom>
        </p:spPr>
        <p:txBody>
          <a:bodyPr anchorCtr="0" anchor="t" bIns="91425" lIns="91425" spcFirstLastPara="1" rIns="91425" wrap="square" tIns="91425">
            <a:noAutofit/>
          </a:bodyPr>
          <a:lstStyle/>
          <a:p>
            <a:pPr indent="-342900" lvl="0" marL="457200" rtl="0" algn="l">
              <a:lnSpc>
                <a:spcPct val="105000"/>
              </a:lnSpc>
              <a:spcBef>
                <a:spcPts val="0"/>
              </a:spcBef>
              <a:spcAft>
                <a:spcPts val="0"/>
              </a:spcAft>
              <a:buSzPts val="1800"/>
              <a:buChar char="●"/>
            </a:pPr>
            <a:r>
              <a:rPr lang="en" sz="1800"/>
              <a:t>Take a breath </a:t>
            </a:r>
            <a:endParaRPr sz="1800"/>
          </a:p>
          <a:p>
            <a:pPr indent="-342900" lvl="0" marL="457200" rtl="0" algn="l">
              <a:lnSpc>
                <a:spcPct val="105000"/>
              </a:lnSpc>
              <a:spcBef>
                <a:spcPts val="0"/>
              </a:spcBef>
              <a:spcAft>
                <a:spcPts val="0"/>
              </a:spcAft>
              <a:buSzPts val="1800"/>
              <a:buChar char="●"/>
            </a:pPr>
            <a:r>
              <a:rPr lang="en" sz="1800"/>
              <a:t>Two images viewed by a </a:t>
            </a:r>
            <a:r>
              <a:rPr b="1" lang="en" sz="1800"/>
              <a:t>single </a:t>
            </a:r>
            <a:r>
              <a:rPr lang="en" sz="1800"/>
              <a:t>eye: overlapped images </a:t>
            </a:r>
            <a:endParaRPr sz="1800"/>
          </a:p>
          <a:p>
            <a:pPr indent="-342900" lvl="1" marL="914400" rtl="0" algn="l">
              <a:lnSpc>
                <a:spcPct val="105000"/>
              </a:lnSpc>
              <a:spcBef>
                <a:spcPts val="0"/>
              </a:spcBef>
              <a:spcAft>
                <a:spcPts val="0"/>
              </a:spcAft>
              <a:buSzPts val="1800"/>
              <a:buChar char="○"/>
            </a:pPr>
            <a:r>
              <a:rPr lang="en" sz="1800"/>
              <a:t>Light Diffraction </a:t>
            </a:r>
            <a:endParaRPr sz="1800"/>
          </a:p>
          <a:p>
            <a:pPr indent="-342900" lvl="2" marL="1371600" rtl="0" algn="l">
              <a:lnSpc>
                <a:spcPct val="105000"/>
              </a:lnSpc>
              <a:spcBef>
                <a:spcPts val="0"/>
              </a:spcBef>
              <a:spcAft>
                <a:spcPts val="0"/>
              </a:spcAft>
              <a:buSzPts val="1800"/>
              <a:buChar char="■"/>
            </a:pPr>
            <a:r>
              <a:rPr lang="en" sz="1800"/>
              <a:t>1 image  falls directly on the fovea</a:t>
            </a:r>
            <a:endParaRPr sz="1800"/>
          </a:p>
          <a:p>
            <a:pPr indent="-342900" lvl="2" marL="1371600" rtl="0" algn="l">
              <a:lnSpc>
                <a:spcPct val="105000"/>
              </a:lnSpc>
              <a:spcBef>
                <a:spcPts val="0"/>
              </a:spcBef>
              <a:spcAft>
                <a:spcPts val="0"/>
              </a:spcAft>
              <a:buSzPts val="1800"/>
              <a:buChar char="■"/>
            </a:pPr>
            <a:r>
              <a:rPr lang="en" sz="1800"/>
              <a:t>1 image on extra-foveal retina of same eye</a:t>
            </a:r>
            <a:endParaRPr sz="1800"/>
          </a:p>
          <a:p>
            <a:pPr indent="-342900" lvl="2" marL="1371600" rtl="0" algn="l">
              <a:lnSpc>
                <a:spcPct val="105000"/>
              </a:lnSpc>
              <a:spcBef>
                <a:spcPts val="0"/>
              </a:spcBef>
              <a:spcAft>
                <a:spcPts val="0"/>
              </a:spcAft>
              <a:buSzPts val="1800"/>
              <a:buChar char="■"/>
            </a:pPr>
            <a:r>
              <a:rPr lang="en" sz="1800"/>
              <a:t>Resolves via pinhole </a:t>
            </a:r>
            <a:endParaRPr sz="1800"/>
          </a:p>
          <a:p>
            <a:pPr indent="-342900" lvl="1" marL="914400" rtl="0" algn="l">
              <a:lnSpc>
                <a:spcPct val="105000"/>
              </a:lnSpc>
              <a:spcBef>
                <a:spcPts val="0"/>
              </a:spcBef>
              <a:spcAft>
                <a:spcPts val="0"/>
              </a:spcAft>
              <a:buSzPts val="1800"/>
              <a:buChar char="○"/>
            </a:pPr>
            <a:r>
              <a:rPr lang="en" sz="1800"/>
              <a:t>Metamorphopsia = Retinal pathology </a:t>
            </a:r>
            <a:endParaRPr sz="1800"/>
          </a:p>
          <a:p>
            <a:pPr indent="-342900" lvl="2" marL="1371600" rtl="0" algn="l">
              <a:lnSpc>
                <a:spcPct val="105000"/>
              </a:lnSpc>
              <a:spcBef>
                <a:spcPts val="0"/>
              </a:spcBef>
              <a:spcAft>
                <a:spcPts val="0"/>
              </a:spcAft>
              <a:buSzPts val="1800"/>
              <a:buChar char="■"/>
            </a:pPr>
            <a:r>
              <a:rPr lang="en" sz="1800"/>
              <a:t>E.g. macular edema</a:t>
            </a:r>
            <a:endParaRPr sz="1800"/>
          </a:p>
          <a:p>
            <a:pPr indent="-342900" lvl="2" marL="1371600" rtl="0" algn="l">
              <a:lnSpc>
                <a:spcPct val="105000"/>
              </a:lnSpc>
              <a:spcBef>
                <a:spcPts val="0"/>
              </a:spcBef>
              <a:spcAft>
                <a:spcPts val="0"/>
              </a:spcAft>
              <a:buSzPts val="1800"/>
              <a:buChar char="■"/>
            </a:pPr>
            <a:r>
              <a:rPr lang="en" sz="1800"/>
              <a:t>Epiretinal membrane </a:t>
            </a:r>
            <a:endParaRPr sz="1800"/>
          </a:p>
          <a:p>
            <a:pPr indent="-342900" lvl="1" marL="914400" rtl="0" algn="l">
              <a:lnSpc>
                <a:spcPct val="105000"/>
              </a:lnSpc>
              <a:spcBef>
                <a:spcPts val="0"/>
              </a:spcBef>
              <a:spcAft>
                <a:spcPts val="0"/>
              </a:spcAft>
              <a:buSzPts val="1800"/>
              <a:buChar char="○"/>
            </a:pPr>
            <a:r>
              <a:rPr lang="en" sz="1800"/>
              <a:t>Cerebral polyopia: Perception of multiple images</a:t>
            </a:r>
            <a:endParaRPr sz="1800"/>
          </a:p>
          <a:p>
            <a:pPr indent="-342900" lvl="2" marL="1371600" rtl="0" algn="l">
              <a:lnSpc>
                <a:spcPct val="105000"/>
              </a:lnSpc>
              <a:spcBef>
                <a:spcPts val="0"/>
              </a:spcBef>
              <a:spcAft>
                <a:spcPts val="0"/>
              </a:spcAft>
              <a:buSzPts val="1800"/>
              <a:buChar char="■"/>
            </a:pPr>
            <a:r>
              <a:rPr lang="en" sz="1800"/>
              <a:t>Pathologies involving occipital cortex or central visual pathway</a:t>
            </a:r>
            <a:endParaRPr sz="1800"/>
          </a:p>
          <a:p>
            <a:pPr indent="-342900" lvl="2" marL="1371600" rtl="0" algn="l">
              <a:lnSpc>
                <a:spcPct val="105000"/>
              </a:lnSpc>
              <a:spcBef>
                <a:spcPts val="0"/>
              </a:spcBef>
              <a:spcAft>
                <a:spcPts val="0"/>
              </a:spcAft>
              <a:buSzPts val="1800"/>
              <a:buChar char="■"/>
            </a:pPr>
            <a:r>
              <a:rPr lang="en" sz="1800"/>
              <a:t>Bilateral monocular diplopia: equal </a:t>
            </a:r>
            <a:r>
              <a:rPr lang="en" sz="1800"/>
              <a:t>clarity</a:t>
            </a:r>
            <a:r>
              <a:rPr lang="en" sz="1800"/>
              <a:t> without overlap </a:t>
            </a:r>
            <a:endParaRPr sz="1800"/>
          </a:p>
        </p:txBody>
      </p:sp>
      <p:pic>
        <p:nvPicPr>
          <p:cNvPr id="173" name="Google Shape;173;p20"/>
          <p:cNvPicPr preferRelativeResize="0"/>
          <p:nvPr/>
        </p:nvPicPr>
        <p:blipFill>
          <a:blip r:embed="rId3">
            <a:alphaModFix/>
          </a:blip>
          <a:stretch>
            <a:fillRect/>
          </a:stretch>
        </p:blipFill>
        <p:spPr>
          <a:xfrm>
            <a:off x="6582825" y="1020350"/>
            <a:ext cx="1945926" cy="292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92"/>
          <p:cNvPicPr preferRelativeResize="0"/>
          <p:nvPr/>
        </p:nvPicPr>
        <p:blipFill rotWithShape="1">
          <a:blip r:embed="rId3">
            <a:alphaModFix/>
          </a:blip>
          <a:srcRect b="0" l="0" r="0" t="0"/>
          <a:stretch/>
        </p:blipFill>
        <p:spPr>
          <a:xfrm>
            <a:off x="703600" y="4134300"/>
            <a:ext cx="7915699" cy="747300"/>
          </a:xfrm>
          <a:prstGeom prst="rect">
            <a:avLst/>
          </a:prstGeom>
          <a:noFill/>
          <a:ln>
            <a:noFill/>
          </a:ln>
        </p:spPr>
      </p:pic>
      <p:pic>
        <p:nvPicPr>
          <p:cNvPr id="650" name="Google Shape;650;p92"/>
          <p:cNvPicPr preferRelativeResize="0"/>
          <p:nvPr/>
        </p:nvPicPr>
        <p:blipFill rotWithShape="1">
          <a:blip r:embed="rId4">
            <a:alphaModFix/>
          </a:blip>
          <a:srcRect b="-11446" l="-28391" r="-10035" t="-26979"/>
          <a:stretch/>
        </p:blipFill>
        <p:spPr>
          <a:xfrm>
            <a:off x="333595" y="-689375"/>
            <a:ext cx="7390661"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3"/>
          <p:cNvSpPr txBox="1"/>
          <p:nvPr>
            <p:ph type="title"/>
          </p:nvPr>
        </p:nvSpPr>
        <p:spPr>
          <a:xfrm>
            <a:off x="819150" y="38327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MOGAD Treatment</a:t>
            </a:r>
            <a:endParaRPr/>
          </a:p>
        </p:txBody>
      </p:sp>
      <p:sp>
        <p:nvSpPr>
          <p:cNvPr id="656" name="Google Shape;656;p93"/>
          <p:cNvSpPr txBox="1"/>
          <p:nvPr>
            <p:ph idx="1" type="body"/>
          </p:nvPr>
        </p:nvSpPr>
        <p:spPr>
          <a:xfrm>
            <a:off x="893450" y="1115550"/>
            <a:ext cx="7668000" cy="3549000"/>
          </a:xfrm>
          <a:prstGeom prst="rect">
            <a:avLst/>
          </a:prstGeom>
          <a:noFill/>
          <a:ln>
            <a:noFill/>
          </a:ln>
        </p:spPr>
        <p:txBody>
          <a:bodyPr anchorCtr="0" anchor="t" bIns="91425" lIns="91425" spcFirstLastPara="1" rIns="91425" wrap="square" tIns="91425">
            <a:normAutofit fontScale="85000" lnSpcReduction="10000"/>
          </a:bodyPr>
          <a:lstStyle/>
          <a:p>
            <a:pPr indent="-314960" lvl="0" marL="457200" rtl="0" algn="l">
              <a:lnSpc>
                <a:spcPct val="115000"/>
              </a:lnSpc>
              <a:spcBef>
                <a:spcPts val="0"/>
              </a:spcBef>
              <a:spcAft>
                <a:spcPts val="0"/>
              </a:spcAft>
              <a:buSzPct val="100000"/>
              <a:buChar char="●"/>
            </a:pPr>
            <a:r>
              <a:rPr lang="en" sz="1600"/>
              <a:t>Acute: very responsive to high-dose corticosteroids(IVMP)</a:t>
            </a:r>
            <a:endParaRPr sz="1600"/>
          </a:p>
          <a:p>
            <a:pPr indent="-314960" lvl="1" marL="914400" rtl="0" algn="l">
              <a:lnSpc>
                <a:spcPct val="115000"/>
              </a:lnSpc>
              <a:spcBef>
                <a:spcPts val="0"/>
              </a:spcBef>
              <a:spcAft>
                <a:spcPts val="0"/>
              </a:spcAft>
              <a:buSzPct val="100000"/>
              <a:buChar char="○"/>
            </a:pPr>
            <a:r>
              <a:rPr lang="en" sz="1600"/>
              <a:t>Early treatment may lead to better outcomes based on retrospective studies</a:t>
            </a:r>
            <a:endParaRPr sz="1600"/>
          </a:p>
          <a:p>
            <a:pPr indent="-314960" lvl="1" marL="914400" rtl="0" algn="l">
              <a:lnSpc>
                <a:spcPct val="115000"/>
              </a:lnSpc>
              <a:spcBef>
                <a:spcPts val="0"/>
              </a:spcBef>
              <a:spcAft>
                <a:spcPts val="0"/>
              </a:spcAft>
              <a:buSzPct val="100000"/>
              <a:buChar char="○"/>
            </a:pPr>
            <a:r>
              <a:rPr lang="en" sz="1600"/>
              <a:t>Oral prednisone taper over 1-2 months often recommended due to both steroid response and dependence </a:t>
            </a:r>
            <a:endParaRPr sz="1600"/>
          </a:p>
          <a:p>
            <a:pPr indent="-314960" lvl="1" marL="914400" rtl="0" algn="l">
              <a:lnSpc>
                <a:spcPct val="115000"/>
              </a:lnSpc>
              <a:spcBef>
                <a:spcPts val="0"/>
              </a:spcBef>
              <a:spcAft>
                <a:spcPts val="0"/>
              </a:spcAft>
              <a:buSzPct val="100000"/>
              <a:buChar char="○"/>
            </a:pPr>
            <a:r>
              <a:rPr lang="en" sz="1600"/>
              <a:t>Plasma exchange: significant vision loss with no improvement after high-dose IVMP</a:t>
            </a:r>
            <a:endParaRPr sz="1600"/>
          </a:p>
          <a:p>
            <a:pPr indent="-314960" lvl="0" marL="457200" rtl="0" algn="l">
              <a:lnSpc>
                <a:spcPct val="115000"/>
              </a:lnSpc>
              <a:spcBef>
                <a:spcPts val="0"/>
              </a:spcBef>
              <a:spcAft>
                <a:spcPts val="0"/>
              </a:spcAft>
              <a:buSzPct val="100000"/>
              <a:buChar char="●"/>
            </a:pPr>
            <a:r>
              <a:rPr lang="en" sz="1600"/>
              <a:t>Chronic</a:t>
            </a:r>
            <a:endParaRPr sz="1600"/>
          </a:p>
          <a:p>
            <a:pPr indent="-314960" lvl="1" marL="914400" rtl="0" algn="l">
              <a:lnSpc>
                <a:spcPct val="115000"/>
              </a:lnSpc>
              <a:spcBef>
                <a:spcPts val="0"/>
              </a:spcBef>
              <a:spcAft>
                <a:spcPts val="0"/>
              </a:spcAft>
              <a:buSzPct val="100000"/>
              <a:buChar char="○"/>
            </a:pPr>
            <a:r>
              <a:rPr lang="en" sz="1600"/>
              <a:t>Patients with relapsing disease or </a:t>
            </a:r>
            <a:endParaRPr sz="1600"/>
          </a:p>
          <a:p>
            <a:pPr indent="-314960" lvl="1" marL="914400" rtl="0" algn="l">
              <a:lnSpc>
                <a:spcPct val="115000"/>
              </a:lnSpc>
              <a:spcBef>
                <a:spcPts val="0"/>
              </a:spcBef>
              <a:spcAft>
                <a:spcPts val="0"/>
              </a:spcAft>
              <a:buSzPct val="100000"/>
              <a:buChar char="○"/>
            </a:pPr>
            <a:r>
              <a:rPr lang="en" sz="1600"/>
              <a:t>Severe disease with significant disability after first attack</a:t>
            </a:r>
            <a:endParaRPr sz="1600"/>
          </a:p>
          <a:p>
            <a:pPr indent="-314960" lvl="1" marL="914400" rtl="0" algn="l">
              <a:lnSpc>
                <a:spcPct val="115000"/>
              </a:lnSpc>
              <a:spcBef>
                <a:spcPts val="0"/>
              </a:spcBef>
              <a:spcAft>
                <a:spcPts val="0"/>
              </a:spcAft>
              <a:buSzPct val="100000"/>
              <a:buChar char="○"/>
            </a:pPr>
            <a:r>
              <a:rPr lang="en" sz="1600"/>
              <a:t>MS medications are ineffective similarly as in NMOSD</a:t>
            </a:r>
            <a:endParaRPr sz="1600"/>
          </a:p>
          <a:p>
            <a:pPr indent="-314960" lvl="1" marL="914400" rtl="0" algn="l">
              <a:lnSpc>
                <a:spcPct val="115000"/>
              </a:lnSpc>
              <a:spcBef>
                <a:spcPts val="0"/>
              </a:spcBef>
              <a:spcAft>
                <a:spcPts val="0"/>
              </a:spcAft>
              <a:buSzPct val="100000"/>
              <a:buChar char="○"/>
            </a:pPr>
            <a:r>
              <a:rPr lang="en" sz="1600"/>
              <a:t>Treatment extrapolated from NMOSD:</a:t>
            </a:r>
            <a:endParaRPr sz="1600"/>
          </a:p>
          <a:p>
            <a:pPr indent="-314960" lvl="2" marL="1371600" rtl="0" algn="l">
              <a:lnSpc>
                <a:spcPct val="115000"/>
              </a:lnSpc>
              <a:spcBef>
                <a:spcPts val="0"/>
              </a:spcBef>
              <a:spcAft>
                <a:spcPts val="0"/>
              </a:spcAft>
              <a:buSzPct val="100000"/>
              <a:buChar char="■"/>
            </a:pPr>
            <a:r>
              <a:rPr lang="en" sz="1600"/>
              <a:t>Cellcept, Azathioprine, Rituximab (maybe less effective than in NMOSD)</a:t>
            </a:r>
            <a:endParaRPr sz="1600"/>
          </a:p>
          <a:p>
            <a:pPr indent="-314960" lvl="2" marL="1371600" rtl="0" algn="l">
              <a:lnSpc>
                <a:spcPct val="115000"/>
              </a:lnSpc>
              <a:spcBef>
                <a:spcPts val="0"/>
              </a:spcBef>
              <a:spcAft>
                <a:spcPts val="0"/>
              </a:spcAft>
              <a:buSzPct val="100000"/>
              <a:buChar char="■"/>
            </a:pPr>
            <a:r>
              <a:rPr lang="en" sz="1600"/>
              <a:t>Chronic prednisone is very effective but limited due to side effects</a:t>
            </a:r>
            <a:endParaRPr sz="1600"/>
          </a:p>
          <a:p>
            <a:pPr indent="-314960" lvl="2" marL="1371600" rtl="0" algn="l">
              <a:lnSpc>
                <a:spcPct val="115000"/>
              </a:lnSpc>
              <a:spcBef>
                <a:spcPts val="0"/>
              </a:spcBef>
              <a:spcAft>
                <a:spcPts val="0"/>
              </a:spcAft>
              <a:buSzPct val="100000"/>
              <a:buChar char="■"/>
            </a:pPr>
            <a:r>
              <a:rPr lang="en" sz="1600"/>
              <a:t>Case studies suggest targeting IL-6 with tocilizumab maybe helpful in refractory MOGAD</a:t>
            </a:r>
            <a:endParaRPr sz="1600"/>
          </a:p>
          <a:p>
            <a:pPr indent="-314960" lvl="2" marL="1371600" rtl="0" algn="l">
              <a:lnSpc>
                <a:spcPct val="115000"/>
              </a:lnSpc>
              <a:spcBef>
                <a:spcPts val="0"/>
              </a:spcBef>
              <a:spcAft>
                <a:spcPts val="0"/>
              </a:spcAft>
              <a:buSzPct val="100000"/>
              <a:buChar char="■"/>
            </a:pPr>
            <a:r>
              <a:rPr lang="en" sz="1600"/>
              <a:t>Retrospective studies: maintenance IVIG maybe most effective in relapsing cases </a:t>
            </a:r>
            <a:endParaRPr sz="16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94"/>
          <p:cNvPicPr preferRelativeResize="0"/>
          <p:nvPr/>
        </p:nvPicPr>
        <p:blipFill rotWithShape="1">
          <a:blip r:embed="rId3">
            <a:alphaModFix/>
          </a:blip>
          <a:srcRect b="0" l="0" r="0" t="0"/>
          <a:stretch/>
        </p:blipFill>
        <p:spPr>
          <a:xfrm>
            <a:off x="1969125" y="335037"/>
            <a:ext cx="5205750" cy="44734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95"/>
          <p:cNvSpPr txBox="1"/>
          <p:nvPr>
            <p:ph type="title"/>
          </p:nvPr>
        </p:nvSpPr>
        <p:spPr>
          <a:xfrm>
            <a:off x="729098" y="1745550"/>
            <a:ext cx="6618900" cy="1652400"/>
          </a:xfrm>
          <a:prstGeom prst="rect">
            <a:avLst/>
          </a:prstGeom>
          <a:solidFill>
            <a:schemeClr val="dk2"/>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200"/>
              <a:buNone/>
            </a:pPr>
            <a:r>
              <a:rPr lang="en" sz="3000">
                <a:solidFill>
                  <a:schemeClr val="lt1"/>
                </a:solidFill>
              </a:rPr>
              <a:t>Road Map</a:t>
            </a:r>
            <a:endParaRPr sz="3000">
              <a:solidFill>
                <a:schemeClr val="lt1"/>
              </a:solidFill>
            </a:endParaRPr>
          </a:p>
          <a:p>
            <a:pPr indent="0" lvl="0" marL="0" rtl="0" algn="ctr">
              <a:lnSpc>
                <a:spcPct val="100000"/>
              </a:lnSpc>
              <a:spcBef>
                <a:spcPts val="0"/>
              </a:spcBef>
              <a:spcAft>
                <a:spcPts val="0"/>
              </a:spcAft>
              <a:buSzPts val="3200"/>
              <a:buNone/>
            </a:pPr>
            <a:r>
              <a:rPr lang="en"/>
              <a:t>R</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aphicFrame>
        <p:nvGraphicFramePr>
          <p:cNvPr id="671" name="Google Shape;671;p96"/>
          <p:cNvGraphicFramePr/>
          <p:nvPr/>
        </p:nvGraphicFramePr>
        <p:xfrm>
          <a:off x="152200" y="87075"/>
          <a:ext cx="3000000" cy="3000000"/>
        </p:xfrm>
        <a:graphic>
          <a:graphicData uri="http://schemas.openxmlformats.org/drawingml/2006/table">
            <a:tbl>
              <a:tblPr>
                <a:noFill/>
                <a:tableStyleId>{2EEF0542-B57A-4162-AE10-A42179B1E24B}</a:tableStyleId>
              </a:tblPr>
              <a:tblGrid>
                <a:gridCol w="1171950"/>
                <a:gridCol w="2343900"/>
                <a:gridCol w="2660600"/>
                <a:gridCol w="2565600"/>
              </a:tblGrid>
              <a:tr h="255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55BB7"/>
                    </a:solidFill>
                  </a:tcPr>
                </a:tc>
                <a:tc>
                  <a:txBody>
                    <a:bodyPr/>
                    <a:lstStyle/>
                    <a:p>
                      <a:pPr indent="0" lvl="0" marL="0" marR="0" rtl="0" algn="l">
                        <a:lnSpc>
                          <a:spcPct val="115000"/>
                        </a:lnSpc>
                        <a:spcBef>
                          <a:spcPts val="0"/>
                        </a:spcBef>
                        <a:spcAft>
                          <a:spcPts val="0"/>
                        </a:spcAft>
                        <a:buClr>
                          <a:srgbClr val="000000"/>
                        </a:buClr>
                        <a:buSzPts val="1350"/>
                        <a:buFont typeface="Arial"/>
                        <a:buNone/>
                      </a:pPr>
                      <a:r>
                        <a:rPr b="1" lang="en" sz="1350" u="none" cap="none" strike="noStrike">
                          <a:solidFill>
                            <a:srgbClr val="FFFFFF"/>
                          </a:solidFill>
                          <a:latin typeface="Calibri"/>
                          <a:ea typeface="Calibri"/>
                          <a:cs typeface="Calibri"/>
                          <a:sym typeface="Calibri"/>
                        </a:rPr>
                        <a:t>MS-related</a:t>
                      </a:r>
                      <a:endParaRPr b="1" sz="1350" u="none" cap="none" strike="noStrike">
                        <a:solidFill>
                          <a:srgbClr val="FFFFFF"/>
                        </a:solidFill>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55BB7"/>
                    </a:solidFill>
                  </a:tcPr>
                </a:tc>
                <a:tc>
                  <a:txBody>
                    <a:bodyPr/>
                    <a:lstStyle/>
                    <a:p>
                      <a:pPr indent="0" lvl="0" marL="0" marR="0" rtl="0" algn="l">
                        <a:lnSpc>
                          <a:spcPct val="115000"/>
                        </a:lnSpc>
                        <a:spcBef>
                          <a:spcPts val="0"/>
                        </a:spcBef>
                        <a:spcAft>
                          <a:spcPts val="0"/>
                        </a:spcAft>
                        <a:buClr>
                          <a:srgbClr val="000000"/>
                        </a:buClr>
                        <a:buSzPts val="1350"/>
                        <a:buFont typeface="Arial"/>
                        <a:buNone/>
                      </a:pPr>
                      <a:r>
                        <a:rPr b="1" lang="en" sz="1350" u="none" cap="none" strike="noStrike">
                          <a:solidFill>
                            <a:srgbClr val="FFFFFF"/>
                          </a:solidFill>
                          <a:latin typeface="Calibri"/>
                          <a:ea typeface="Calibri"/>
                          <a:cs typeface="Calibri"/>
                          <a:sym typeface="Calibri"/>
                        </a:rPr>
                        <a:t>MOGAD</a:t>
                      </a:r>
                      <a:endParaRPr b="1" sz="1350" u="none" cap="none" strike="noStrike">
                        <a:solidFill>
                          <a:srgbClr val="FFFFFF"/>
                        </a:solidFill>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55BB7"/>
                    </a:solidFill>
                  </a:tcPr>
                </a:tc>
                <a:tc>
                  <a:txBody>
                    <a:bodyPr/>
                    <a:lstStyle/>
                    <a:p>
                      <a:pPr indent="0" lvl="0" marL="0" marR="0" rtl="0" algn="l">
                        <a:lnSpc>
                          <a:spcPct val="115000"/>
                        </a:lnSpc>
                        <a:spcBef>
                          <a:spcPts val="0"/>
                        </a:spcBef>
                        <a:spcAft>
                          <a:spcPts val="0"/>
                        </a:spcAft>
                        <a:buClr>
                          <a:srgbClr val="000000"/>
                        </a:buClr>
                        <a:buSzPts val="1350"/>
                        <a:buFont typeface="Arial"/>
                        <a:buNone/>
                      </a:pPr>
                      <a:r>
                        <a:rPr b="1" lang="en" sz="1350" u="none" cap="none" strike="noStrike">
                          <a:solidFill>
                            <a:srgbClr val="FFFFFF"/>
                          </a:solidFill>
                          <a:latin typeface="Calibri"/>
                          <a:ea typeface="Calibri"/>
                          <a:cs typeface="Calibri"/>
                          <a:sym typeface="Calibri"/>
                        </a:rPr>
                        <a:t>NMOSD</a:t>
                      </a:r>
                      <a:endParaRPr b="1" sz="1350" u="none" cap="none" strike="noStrike">
                        <a:solidFill>
                          <a:srgbClr val="FFFFFF"/>
                        </a:solidFill>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55BB7"/>
                    </a:solidFill>
                  </a:tcPr>
                </a:tc>
              </a:tr>
              <a:tr h="255025">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Age</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20s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Children, 30s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40s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r>
              <a:tr h="453000">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Visual outcomes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Good</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Good</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6-10% with VA&lt;20/200</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Poor</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&gt;33% with VA &lt;20/200</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r>
              <a:tr h="280125">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Disc edema</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33%</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86%</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5-33%</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r>
              <a:tr h="255025">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Antibody</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None</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Anti-MOG ab</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Anti-AQP4</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r>
              <a:tr h="651000">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Orbit MRI</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Short</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Long </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Perineural enhancement</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Orbital spillover</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Long </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Chiasm, posterior optic nerve</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r>
              <a:tr h="848975">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Brain MRI</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Periventricular white matter lesions</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Dawson fingers</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Juxtacortical U fibers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Hemispheric cerebral white matter lesions</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Periependymal diencephalon</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Dorsal medulla</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Deep grey matter</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Diffuse brainstem</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Multifocal white matter lesions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r>
              <a:tr h="651000">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Spine MRI</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Short lesions</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Peripheral cord</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LETM</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H sign</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Conus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LETM</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Central cord lesions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r>
              <a:tr h="255025">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OCB</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Yes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Rare</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Rare</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r>
              <a:tr h="453000">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Other neuro sx</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ADEM</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LETM</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Area postrema</a:t>
                      </a:r>
                      <a:endParaRPr sz="1150" u="none" cap="none" strike="noStrike">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LETM</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3CAE4"/>
                    </a:solidFill>
                  </a:tcPr>
                </a:tc>
              </a:tr>
              <a:tr h="453000">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Long term tx</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Disease modifying agents</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If recurrent – immunosuppression, IVIG</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c>
                  <a:txBody>
                    <a:bodyPr/>
                    <a:lstStyle/>
                    <a:p>
                      <a:pPr indent="0" lvl="0" marL="0" marR="0" rtl="0" algn="l">
                        <a:lnSpc>
                          <a:spcPct val="115000"/>
                        </a:lnSpc>
                        <a:spcBef>
                          <a:spcPts val="0"/>
                        </a:spcBef>
                        <a:spcAft>
                          <a:spcPts val="0"/>
                        </a:spcAft>
                        <a:buClr>
                          <a:srgbClr val="000000"/>
                        </a:buClr>
                        <a:buSzPts val="1150"/>
                        <a:buFont typeface="Arial"/>
                        <a:buNone/>
                      </a:pPr>
                      <a:r>
                        <a:rPr lang="en" sz="1150" u="none" cap="none" strike="noStrike">
                          <a:latin typeface="Calibri"/>
                          <a:ea typeface="Calibri"/>
                          <a:cs typeface="Calibri"/>
                          <a:sym typeface="Calibri"/>
                        </a:rPr>
                        <a:t>Immunosuppression</a:t>
                      </a:r>
                      <a:endParaRPr sz="1150" u="none" cap="none" strike="noStrike">
                        <a:latin typeface="Calibri"/>
                        <a:ea typeface="Calibri"/>
                        <a:cs typeface="Calibri"/>
                        <a:sym typeface="Calibri"/>
                      </a:endParaRPr>
                    </a:p>
                  </a:txBody>
                  <a:tcPr marT="34300" marB="34300" marR="34300" marL="3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5F2"/>
                    </a:solidFill>
                  </a:tcPr>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97"/>
          <p:cNvSpPr txBox="1"/>
          <p:nvPr>
            <p:ph type="title"/>
          </p:nvPr>
        </p:nvSpPr>
        <p:spPr>
          <a:xfrm>
            <a:off x="819150" y="4667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General Work-up Approach </a:t>
            </a:r>
            <a:endParaRPr/>
          </a:p>
        </p:txBody>
      </p:sp>
      <p:sp>
        <p:nvSpPr>
          <p:cNvPr id="677" name="Google Shape;677;p97"/>
          <p:cNvSpPr txBox="1"/>
          <p:nvPr>
            <p:ph idx="1" type="body"/>
          </p:nvPr>
        </p:nvSpPr>
        <p:spPr>
          <a:xfrm>
            <a:off x="669925" y="1060775"/>
            <a:ext cx="7952400" cy="35661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Office evaluation: VA, color vision, pupillary assessment, dilated exam, VF testing, OCT </a:t>
            </a:r>
            <a:endParaRPr sz="1600"/>
          </a:p>
          <a:p>
            <a:pPr indent="-330200" lvl="0" marL="457200" rtl="0" algn="l">
              <a:lnSpc>
                <a:spcPct val="115000"/>
              </a:lnSpc>
              <a:spcBef>
                <a:spcPts val="0"/>
              </a:spcBef>
              <a:spcAft>
                <a:spcPts val="0"/>
              </a:spcAft>
              <a:buSzPts val="1600"/>
              <a:buChar char="●"/>
            </a:pPr>
            <a:r>
              <a:rPr lang="en" sz="1600"/>
              <a:t>MRI Orbits with and without contrast: thin cuts, fat suppression</a:t>
            </a:r>
            <a:endParaRPr sz="1600"/>
          </a:p>
          <a:p>
            <a:pPr indent="-330200" lvl="0" marL="457200" rtl="0" algn="l">
              <a:lnSpc>
                <a:spcPct val="115000"/>
              </a:lnSpc>
              <a:spcBef>
                <a:spcPts val="0"/>
              </a:spcBef>
              <a:spcAft>
                <a:spcPts val="0"/>
              </a:spcAft>
              <a:buSzPts val="1600"/>
              <a:buChar char="●"/>
            </a:pPr>
            <a:r>
              <a:rPr lang="en" sz="1600"/>
              <a:t>MRI Brain with and without contrast </a:t>
            </a:r>
            <a:endParaRPr sz="1600"/>
          </a:p>
          <a:p>
            <a:pPr indent="-330200" lvl="0" marL="457200" rtl="0" algn="l">
              <a:lnSpc>
                <a:spcPct val="115000"/>
              </a:lnSpc>
              <a:spcBef>
                <a:spcPts val="0"/>
              </a:spcBef>
              <a:spcAft>
                <a:spcPts val="0"/>
              </a:spcAft>
              <a:buSzPts val="1600"/>
              <a:buChar char="●"/>
            </a:pPr>
            <a:r>
              <a:rPr lang="en" sz="1600"/>
              <a:t>+/- Spinal cord imaging</a:t>
            </a:r>
            <a:endParaRPr sz="1600"/>
          </a:p>
          <a:p>
            <a:pPr indent="-330200" lvl="0" marL="457200" rtl="0" algn="l">
              <a:lnSpc>
                <a:spcPct val="115000"/>
              </a:lnSpc>
              <a:spcBef>
                <a:spcPts val="0"/>
              </a:spcBef>
              <a:spcAft>
                <a:spcPts val="0"/>
              </a:spcAft>
              <a:buSzPts val="1600"/>
              <a:buChar char="●"/>
            </a:pPr>
            <a:r>
              <a:rPr lang="en" sz="1600"/>
              <a:t>Lab work-up</a:t>
            </a:r>
            <a:endParaRPr sz="1600"/>
          </a:p>
          <a:p>
            <a:pPr indent="-330200" lvl="1" marL="914400" rtl="0" algn="l">
              <a:lnSpc>
                <a:spcPct val="115000"/>
              </a:lnSpc>
              <a:spcBef>
                <a:spcPts val="0"/>
              </a:spcBef>
              <a:spcAft>
                <a:spcPts val="0"/>
              </a:spcAft>
              <a:buSzPts val="1600"/>
              <a:buChar char="○"/>
            </a:pPr>
            <a:r>
              <a:rPr lang="en" sz="1600"/>
              <a:t>ACE </a:t>
            </a:r>
            <a:endParaRPr sz="1600"/>
          </a:p>
          <a:p>
            <a:pPr indent="-330200" lvl="1" marL="914400" rtl="0" algn="l">
              <a:lnSpc>
                <a:spcPct val="115000"/>
              </a:lnSpc>
              <a:spcBef>
                <a:spcPts val="0"/>
              </a:spcBef>
              <a:spcAft>
                <a:spcPts val="0"/>
              </a:spcAft>
              <a:buSzPts val="1600"/>
              <a:buChar char="○"/>
            </a:pPr>
            <a:r>
              <a:rPr lang="en" sz="1600"/>
              <a:t>RPR/FTA</a:t>
            </a:r>
            <a:endParaRPr sz="1600"/>
          </a:p>
          <a:p>
            <a:pPr indent="-330200" lvl="1" marL="914400" rtl="0" algn="l">
              <a:lnSpc>
                <a:spcPct val="115000"/>
              </a:lnSpc>
              <a:spcBef>
                <a:spcPts val="0"/>
              </a:spcBef>
              <a:spcAft>
                <a:spcPts val="0"/>
              </a:spcAft>
              <a:buSzPts val="1600"/>
              <a:buChar char="○"/>
            </a:pPr>
            <a:r>
              <a:rPr lang="en" sz="1600"/>
              <a:t>Lyme</a:t>
            </a:r>
            <a:endParaRPr sz="1600"/>
          </a:p>
          <a:p>
            <a:pPr indent="-330200" lvl="1" marL="914400" rtl="0" algn="l">
              <a:lnSpc>
                <a:spcPct val="115000"/>
              </a:lnSpc>
              <a:spcBef>
                <a:spcPts val="0"/>
              </a:spcBef>
              <a:spcAft>
                <a:spcPts val="0"/>
              </a:spcAft>
              <a:buSzPts val="1600"/>
              <a:buChar char="○"/>
            </a:pPr>
            <a:r>
              <a:rPr lang="en" sz="1600"/>
              <a:t>Quantiferon gold </a:t>
            </a:r>
            <a:endParaRPr sz="1600"/>
          </a:p>
          <a:p>
            <a:pPr indent="-330200" lvl="1" marL="914400" rtl="0" algn="l">
              <a:lnSpc>
                <a:spcPct val="115000"/>
              </a:lnSpc>
              <a:spcBef>
                <a:spcPts val="0"/>
              </a:spcBef>
              <a:spcAft>
                <a:spcPts val="0"/>
              </a:spcAft>
              <a:buSzPts val="1600"/>
              <a:buChar char="○"/>
            </a:pPr>
            <a:r>
              <a:rPr lang="en" sz="1600"/>
              <a:t>+/- Anti-AQP4 antibodies</a:t>
            </a:r>
            <a:endParaRPr sz="1600"/>
          </a:p>
          <a:p>
            <a:pPr indent="-330200" lvl="1" marL="914400" rtl="0" algn="l">
              <a:lnSpc>
                <a:spcPct val="115000"/>
              </a:lnSpc>
              <a:spcBef>
                <a:spcPts val="0"/>
              </a:spcBef>
              <a:spcAft>
                <a:spcPts val="0"/>
              </a:spcAft>
              <a:buSzPts val="1600"/>
              <a:buChar char="○"/>
            </a:pPr>
            <a:r>
              <a:rPr lang="en" sz="1600"/>
              <a:t>+/-Anti-MOG antibodies</a:t>
            </a:r>
            <a:endParaRPr sz="1600"/>
          </a:p>
          <a:p>
            <a:pPr indent="-330200" lvl="1" marL="914400" rtl="0" algn="l">
              <a:lnSpc>
                <a:spcPct val="115000"/>
              </a:lnSpc>
              <a:spcBef>
                <a:spcPts val="0"/>
              </a:spcBef>
              <a:spcAft>
                <a:spcPts val="0"/>
              </a:spcAft>
              <a:buSzPts val="1600"/>
              <a:buChar char="○"/>
            </a:pPr>
            <a:r>
              <a:rPr lang="en" sz="1600"/>
              <a:t>+/- lumbar puncture</a:t>
            </a:r>
            <a:endParaRPr sz="1600"/>
          </a:p>
        </p:txBody>
      </p:sp>
      <p:pic>
        <p:nvPicPr>
          <p:cNvPr id="678" name="Google Shape;678;p97"/>
          <p:cNvPicPr preferRelativeResize="0"/>
          <p:nvPr/>
        </p:nvPicPr>
        <p:blipFill rotWithShape="1">
          <a:blip r:embed="rId3">
            <a:alphaModFix/>
          </a:blip>
          <a:srcRect b="0" l="0" r="0" t="0"/>
          <a:stretch/>
        </p:blipFill>
        <p:spPr>
          <a:xfrm>
            <a:off x="6165300" y="2351025"/>
            <a:ext cx="2402125" cy="24021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8"/>
          <p:cNvSpPr txBox="1"/>
          <p:nvPr>
            <p:ph type="title"/>
          </p:nvPr>
        </p:nvSpPr>
        <p:spPr>
          <a:xfrm>
            <a:off x="819150" y="524125"/>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Generalized Management</a:t>
            </a:r>
            <a:endParaRPr/>
          </a:p>
        </p:txBody>
      </p:sp>
      <p:sp>
        <p:nvSpPr>
          <p:cNvPr id="684" name="Google Shape;684;p98"/>
          <p:cNvSpPr txBox="1"/>
          <p:nvPr>
            <p:ph idx="1" type="body"/>
          </p:nvPr>
        </p:nvSpPr>
        <p:spPr>
          <a:xfrm>
            <a:off x="819150" y="1290375"/>
            <a:ext cx="7584900" cy="32445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Admit for IVMP x 3 days and assess response</a:t>
            </a:r>
            <a:endParaRPr sz="1600"/>
          </a:p>
          <a:p>
            <a:pPr indent="-330200" lvl="0" marL="457200" rtl="0" algn="l">
              <a:lnSpc>
                <a:spcPct val="115000"/>
              </a:lnSpc>
              <a:spcBef>
                <a:spcPts val="0"/>
              </a:spcBef>
              <a:spcAft>
                <a:spcPts val="0"/>
              </a:spcAft>
              <a:buSzPts val="1600"/>
              <a:buChar char="●"/>
            </a:pPr>
            <a:r>
              <a:rPr lang="en" sz="1600"/>
              <a:t>If no improvement consider extending to 5 days </a:t>
            </a:r>
            <a:endParaRPr sz="1600"/>
          </a:p>
          <a:p>
            <a:pPr indent="-330200" lvl="0" marL="457200" rtl="0" algn="l">
              <a:lnSpc>
                <a:spcPct val="115000"/>
              </a:lnSpc>
              <a:spcBef>
                <a:spcPts val="0"/>
              </a:spcBef>
              <a:spcAft>
                <a:spcPts val="0"/>
              </a:spcAft>
              <a:buSzPts val="1600"/>
              <a:buChar char="●"/>
            </a:pPr>
            <a:r>
              <a:rPr lang="en" sz="1600"/>
              <a:t>PLEX consideration on days 3-5 </a:t>
            </a:r>
            <a:endParaRPr sz="1600"/>
          </a:p>
          <a:p>
            <a:pPr indent="-330200" lvl="0" marL="457200" rtl="0" algn="l">
              <a:lnSpc>
                <a:spcPct val="115000"/>
              </a:lnSpc>
              <a:spcBef>
                <a:spcPts val="0"/>
              </a:spcBef>
              <a:spcAft>
                <a:spcPts val="0"/>
              </a:spcAft>
              <a:buSzPts val="1600"/>
              <a:buChar char="●"/>
            </a:pPr>
            <a:r>
              <a:rPr lang="en" sz="1600"/>
              <a:t>Prednisone taper on discharge </a:t>
            </a:r>
            <a:endParaRPr sz="1600"/>
          </a:p>
          <a:p>
            <a:pPr indent="-330200" lvl="0" marL="457200" rtl="0" algn="l">
              <a:lnSpc>
                <a:spcPct val="115000"/>
              </a:lnSpc>
              <a:spcBef>
                <a:spcPts val="0"/>
              </a:spcBef>
              <a:spcAft>
                <a:spcPts val="0"/>
              </a:spcAft>
              <a:buSzPts val="1600"/>
              <a:buChar char="●"/>
            </a:pPr>
            <a:r>
              <a:rPr lang="en" sz="1600"/>
              <a:t>Based on suspicion evaluate for immunosuppression</a:t>
            </a:r>
            <a:endParaRPr sz="1600"/>
          </a:p>
          <a:p>
            <a:pPr indent="-330200" lvl="1" marL="914400" rtl="0" algn="l">
              <a:lnSpc>
                <a:spcPct val="115000"/>
              </a:lnSpc>
              <a:spcBef>
                <a:spcPts val="0"/>
              </a:spcBef>
              <a:spcAft>
                <a:spcPts val="0"/>
              </a:spcAft>
              <a:buSzPts val="1600"/>
              <a:buChar char="○"/>
            </a:pPr>
            <a:r>
              <a:rPr lang="en" sz="1600"/>
              <a:t>Check appropriate vaccination status</a:t>
            </a:r>
            <a:endParaRPr sz="1600"/>
          </a:p>
          <a:p>
            <a:pPr indent="-330200" lvl="1" marL="914400" rtl="0" algn="l">
              <a:lnSpc>
                <a:spcPct val="115000"/>
              </a:lnSpc>
              <a:spcBef>
                <a:spcPts val="0"/>
              </a:spcBef>
              <a:spcAft>
                <a:spcPts val="0"/>
              </a:spcAft>
              <a:buSzPts val="1600"/>
              <a:buChar char="○"/>
            </a:pPr>
            <a:r>
              <a:rPr lang="en" sz="1600"/>
              <a:t>Blood work </a:t>
            </a:r>
            <a:endParaRPr sz="1600"/>
          </a:p>
          <a:p>
            <a:pPr indent="-330200" lvl="0" marL="457200" rtl="0" algn="l">
              <a:lnSpc>
                <a:spcPct val="115000"/>
              </a:lnSpc>
              <a:spcBef>
                <a:spcPts val="0"/>
              </a:spcBef>
              <a:spcAft>
                <a:spcPts val="0"/>
              </a:spcAft>
              <a:buSzPts val="1600"/>
              <a:buChar char="●"/>
            </a:pPr>
            <a:r>
              <a:rPr lang="en" sz="1600"/>
              <a:t>Follow-up in office </a:t>
            </a:r>
            <a:endParaRPr sz="1600"/>
          </a:p>
        </p:txBody>
      </p:sp>
      <p:pic>
        <p:nvPicPr>
          <p:cNvPr id="685" name="Google Shape;685;p98"/>
          <p:cNvPicPr preferRelativeResize="0"/>
          <p:nvPr/>
        </p:nvPicPr>
        <p:blipFill rotWithShape="1">
          <a:blip r:embed="rId3">
            <a:alphaModFix/>
          </a:blip>
          <a:srcRect b="0" l="0" r="0" t="0"/>
          <a:stretch/>
        </p:blipFill>
        <p:spPr>
          <a:xfrm>
            <a:off x="5740525" y="1875125"/>
            <a:ext cx="3015250" cy="29308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9"/>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200"/>
              <a:buNone/>
            </a:pPr>
            <a:r>
              <a:rPr lang="en"/>
              <a:t>Get Together</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0"/>
          <p:cNvSpPr txBox="1"/>
          <p:nvPr>
            <p:ph idx="1" type="body"/>
          </p:nvPr>
        </p:nvSpPr>
        <p:spPr>
          <a:xfrm>
            <a:off x="551100" y="597025"/>
            <a:ext cx="8197500" cy="4259400"/>
          </a:xfrm>
          <a:prstGeom prst="rect">
            <a:avLst/>
          </a:prstGeom>
          <a:noFill/>
          <a:ln>
            <a:noFill/>
          </a:ln>
        </p:spPr>
        <p:txBody>
          <a:bodyPr anchorCtr="0" anchor="t" bIns="91425" lIns="91425" spcFirstLastPara="1" rIns="91425" wrap="square" tIns="91425">
            <a:normAutofit/>
          </a:bodyPr>
          <a:lstStyle/>
          <a:p>
            <a:pPr indent="0" lvl="0" marL="0" rtl="0" algn="l">
              <a:lnSpc>
                <a:spcPct val="105000"/>
              </a:lnSpc>
              <a:spcBef>
                <a:spcPts val="0"/>
              </a:spcBef>
              <a:spcAft>
                <a:spcPts val="0"/>
              </a:spcAft>
              <a:buSzPts val="1300"/>
              <a:buNone/>
            </a:pPr>
            <a:r>
              <a:rPr b="1" lang="en" sz="1700"/>
              <a:t>A 29 year old woman with a history of hypertension presents with complaints of right eye pain on eye movement, impaired and blurry vision, and the feeling that some colors “do not look right.” On the “swinging light test,” when light is shone in her left eye, both pupils constrict normally. Then, when the light is quickly moved to the right eye, both pupils dilate slightly and the amount of constriction is much less as compared to when the light was shone in the left eye. Her visual acuity is impaired in the right eye, as is red color perception. Which of the following is the most likely cause of this finding?</a:t>
            </a:r>
            <a:endParaRPr b="1" sz="1700"/>
          </a:p>
          <a:p>
            <a:pPr indent="-336550" lvl="0" marL="914400" rtl="0" algn="l">
              <a:lnSpc>
                <a:spcPct val="105000"/>
              </a:lnSpc>
              <a:spcBef>
                <a:spcPts val="1200"/>
              </a:spcBef>
              <a:spcAft>
                <a:spcPts val="0"/>
              </a:spcAft>
              <a:buSzPts val="1700"/>
              <a:buAutoNum type="alphaUcPeriod"/>
            </a:pPr>
            <a:r>
              <a:rPr lang="en" sz="1700"/>
              <a:t>Bilateral optic nerve disease</a:t>
            </a:r>
            <a:endParaRPr sz="1700"/>
          </a:p>
          <a:p>
            <a:pPr indent="-336550" lvl="0" marL="914400" rtl="0" algn="l">
              <a:lnSpc>
                <a:spcPct val="105000"/>
              </a:lnSpc>
              <a:spcBef>
                <a:spcPts val="0"/>
              </a:spcBef>
              <a:spcAft>
                <a:spcPts val="0"/>
              </a:spcAft>
              <a:buSzPts val="1700"/>
              <a:buAutoNum type="alphaUcPeriod"/>
            </a:pPr>
            <a:r>
              <a:rPr lang="en" sz="1700"/>
              <a:t>Severe bilateral macular disease</a:t>
            </a:r>
            <a:endParaRPr sz="1700"/>
          </a:p>
          <a:p>
            <a:pPr indent="-336550" lvl="0" marL="914400" rtl="0" algn="l">
              <a:lnSpc>
                <a:spcPct val="105000"/>
              </a:lnSpc>
              <a:spcBef>
                <a:spcPts val="0"/>
              </a:spcBef>
              <a:spcAft>
                <a:spcPts val="0"/>
              </a:spcAft>
              <a:buSzPts val="1700"/>
              <a:buAutoNum type="alphaUcPeriod"/>
            </a:pPr>
            <a:r>
              <a:rPr lang="en" sz="1700"/>
              <a:t>Left lateral geniculate body lesion</a:t>
            </a:r>
            <a:endParaRPr sz="1700"/>
          </a:p>
          <a:p>
            <a:pPr indent="-336550" lvl="0" marL="914400" rtl="0" algn="l">
              <a:lnSpc>
                <a:spcPct val="105000"/>
              </a:lnSpc>
              <a:spcBef>
                <a:spcPts val="0"/>
              </a:spcBef>
              <a:spcAft>
                <a:spcPts val="0"/>
              </a:spcAft>
              <a:buSzPts val="1700"/>
              <a:buAutoNum type="alphaUcPeriod"/>
            </a:pPr>
            <a:r>
              <a:rPr lang="en" sz="1700"/>
              <a:t>Right lateral geniculate body lesion</a:t>
            </a:r>
            <a:endParaRPr sz="1700"/>
          </a:p>
          <a:p>
            <a:pPr indent="-336550" lvl="0" marL="914400" rtl="0" algn="l">
              <a:lnSpc>
                <a:spcPct val="105000"/>
              </a:lnSpc>
              <a:spcBef>
                <a:spcPts val="0"/>
              </a:spcBef>
              <a:spcAft>
                <a:spcPts val="0"/>
              </a:spcAft>
              <a:buSzPts val="1700"/>
              <a:buAutoNum type="alphaUcPeriod"/>
            </a:pPr>
            <a:r>
              <a:rPr lang="en" sz="1700"/>
              <a:t>Right optic nerve disease</a:t>
            </a:r>
            <a:endParaRPr sz="1700"/>
          </a:p>
        </p:txBody>
      </p:sp>
      <p:cxnSp>
        <p:nvCxnSpPr>
          <p:cNvPr id="696" name="Google Shape;696;p100"/>
          <p:cNvCxnSpPr/>
          <p:nvPr/>
        </p:nvCxnSpPr>
        <p:spPr>
          <a:xfrm rot="10800000">
            <a:off x="3914975" y="3995400"/>
            <a:ext cx="631500" cy="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1000"/>
                                        <p:tgtEl>
                                          <p:spTgt spid="6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01"/>
          <p:cNvSpPr txBox="1"/>
          <p:nvPr>
            <p:ph idx="1" type="body"/>
          </p:nvPr>
        </p:nvSpPr>
        <p:spPr>
          <a:xfrm>
            <a:off x="4408725" y="572700"/>
            <a:ext cx="4385700" cy="3801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2200"/>
              <a:t>What diagnosis do you expect?</a:t>
            </a:r>
            <a:endParaRPr b="1" sz="2200"/>
          </a:p>
          <a:p>
            <a:pPr indent="-330200" lvl="0" marL="914400" rtl="0" algn="l">
              <a:lnSpc>
                <a:spcPct val="115000"/>
              </a:lnSpc>
              <a:spcBef>
                <a:spcPts val="1200"/>
              </a:spcBef>
              <a:spcAft>
                <a:spcPts val="0"/>
              </a:spcAft>
              <a:buSzPts val="1600"/>
              <a:buAutoNum type="alphaUcPeriod"/>
            </a:pPr>
            <a:r>
              <a:rPr lang="en" sz="1600"/>
              <a:t>Papilledema</a:t>
            </a:r>
            <a:endParaRPr sz="1600"/>
          </a:p>
          <a:p>
            <a:pPr indent="-330200" lvl="0" marL="914400" rtl="0" algn="l">
              <a:lnSpc>
                <a:spcPct val="115000"/>
              </a:lnSpc>
              <a:spcBef>
                <a:spcPts val="0"/>
              </a:spcBef>
              <a:spcAft>
                <a:spcPts val="0"/>
              </a:spcAft>
              <a:buSzPts val="1600"/>
              <a:buAutoNum type="alphaUcPeriod"/>
            </a:pPr>
            <a:r>
              <a:rPr lang="en" sz="1600"/>
              <a:t>Giant Cell Arteritis</a:t>
            </a:r>
            <a:endParaRPr sz="1600"/>
          </a:p>
          <a:p>
            <a:pPr indent="-330200" lvl="0" marL="914400" rtl="0" algn="l">
              <a:lnSpc>
                <a:spcPct val="115000"/>
              </a:lnSpc>
              <a:spcBef>
                <a:spcPts val="0"/>
              </a:spcBef>
              <a:spcAft>
                <a:spcPts val="0"/>
              </a:spcAft>
              <a:buSzPts val="1600"/>
              <a:buAutoNum type="alphaUcPeriod"/>
            </a:pPr>
            <a:r>
              <a:rPr lang="en" sz="1600"/>
              <a:t>Acute Optic Neuritis </a:t>
            </a:r>
            <a:endParaRPr sz="1600"/>
          </a:p>
          <a:p>
            <a:pPr indent="-330200" lvl="0" marL="914400" rtl="0" algn="l">
              <a:lnSpc>
                <a:spcPct val="115000"/>
              </a:lnSpc>
              <a:spcBef>
                <a:spcPts val="0"/>
              </a:spcBef>
              <a:spcAft>
                <a:spcPts val="0"/>
              </a:spcAft>
              <a:buSzPts val="1600"/>
              <a:buAutoNum type="alphaUcPeriod"/>
            </a:pPr>
            <a:r>
              <a:rPr lang="en" sz="1600"/>
              <a:t>Anterior Ischemic Optic Neuropathy</a:t>
            </a:r>
            <a:endParaRPr sz="1600"/>
          </a:p>
        </p:txBody>
      </p:sp>
      <p:pic>
        <p:nvPicPr>
          <p:cNvPr id="702" name="Google Shape;702;p101"/>
          <p:cNvPicPr preferRelativeResize="0"/>
          <p:nvPr/>
        </p:nvPicPr>
        <p:blipFill rotWithShape="1">
          <a:blip r:embed="rId3">
            <a:alphaModFix/>
          </a:blip>
          <a:srcRect b="0" l="0" r="0" t="0"/>
          <a:stretch/>
        </p:blipFill>
        <p:spPr>
          <a:xfrm>
            <a:off x="417325" y="572763"/>
            <a:ext cx="3865974" cy="3865974"/>
          </a:xfrm>
          <a:prstGeom prst="rect">
            <a:avLst/>
          </a:prstGeom>
          <a:noFill/>
          <a:ln>
            <a:noFill/>
          </a:ln>
        </p:spPr>
      </p:pic>
      <p:pic>
        <p:nvPicPr>
          <p:cNvPr id="703" name="Google Shape;703;p101"/>
          <p:cNvPicPr preferRelativeResize="0"/>
          <p:nvPr/>
        </p:nvPicPr>
        <p:blipFill rotWithShape="1">
          <a:blip r:embed="rId4">
            <a:alphaModFix/>
          </a:blip>
          <a:srcRect b="0" l="0" r="0" t="0"/>
          <a:stretch/>
        </p:blipFill>
        <p:spPr>
          <a:xfrm>
            <a:off x="7194773" y="2709075"/>
            <a:ext cx="1484875" cy="1979850"/>
          </a:xfrm>
          <a:prstGeom prst="rect">
            <a:avLst/>
          </a:prstGeom>
          <a:noFill/>
          <a:ln>
            <a:noFill/>
          </a:ln>
        </p:spPr>
      </p:pic>
      <p:cxnSp>
        <p:nvCxnSpPr>
          <p:cNvPr id="704" name="Google Shape;704;p101"/>
          <p:cNvCxnSpPr/>
          <p:nvPr/>
        </p:nvCxnSpPr>
        <p:spPr>
          <a:xfrm rot="10800000">
            <a:off x="7210050" y="1905850"/>
            <a:ext cx="631500" cy="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1000"/>
                                        <p:tgtEl>
                                          <p:spTgt spid="70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txBox="1"/>
          <p:nvPr>
            <p:ph idx="1" type="body"/>
          </p:nvPr>
        </p:nvSpPr>
        <p:spPr>
          <a:xfrm>
            <a:off x="781950" y="4181025"/>
            <a:ext cx="7542900" cy="257700"/>
          </a:xfrm>
          <a:prstGeom prst="rect">
            <a:avLst/>
          </a:prstGeom>
        </p:spPr>
        <p:txBody>
          <a:bodyPr anchorCtr="0" anchor="t" bIns="91425" lIns="91425" spcFirstLastPara="1" rIns="91425" wrap="square" tIns="91425">
            <a:normAutofit fontScale="25000" lnSpcReduction="20000"/>
          </a:bodyPr>
          <a:lstStyle/>
          <a:p>
            <a:pPr indent="-457200" lvl="0" marL="457200" rtl="0" algn="l">
              <a:lnSpc>
                <a:spcPct val="200000"/>
              </a:lnSpc>
              <a:spcBef>
                <a:spcPts val="0"/>
              </a:spcBef>
              <a:spcAft>
                <a:spcPts val="0"/>
              </a:spcAft>
              <a:buNone/>
            </a:pPr>
            <a:r>
              <a:rPr lang="en" sz="1200">
                <a:solidFill>
                  <a:srgbClr val="000000"/>
                </a:solidFill>
                <a:latin typeface="Arial"/>
                <a:ea typeface="Arial"/>
                <a:cs typeface="Arial"/>
                <a:sym typeface="Arial"/>
              </a:rPr>
              <a:t>Tan, A. (2010). </a:t>
            </a:r>
            <a:r>
              <a:rPr i="1" lang="en" sz="1200">
                <a:solidFill>
                  <a:srgbClr val="000000"/>
                </a:solidFill>
                <a:latin typeface="Arial"/>
                <a:ea typeface="Arial"/>
                <a:cs typeface="Arial"/>
                <a:sym typeface="Arial"/>
              </a:rPr>
              <a:t>The Two-Minute Approach to Monocular Diplopia</a:t>
            </a:r>
            <a:r>
              <a:rPr lang="en" sz="1200">
                <a:solidFill>
                  <a:srgbClr val="000000"/>
                </a:solidFill>
                <a:latin typeface="Arial"/>
                <a:ea typeface="Arial"/>
                <a:cs typeface="Arial"/>
                <a:sym typeface="Arial"/>
              </a:rPr>
              <a:t>. PubMed Central (PMC). https://www.ncbi.nlm.nih.gov/pmc/articles/PMC4170412/</a:t>
            </a:r>
            <a:endParaRPr sz="12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pic>
        <p:nvPicPr>
          <p:cNvPr id="179" name="Google Shape;179;p21"/>
          <p:cNvPicPr preferRelativeResize="0"/>
          <p:nvPr/>
        </p:nvPicPr>
        <p:blipFill>
          <a:blip r:embed="rId3">
            <a:alphaModFix/>
          </a:blip>
          <a:stretch>
            <a:fillRect/>
          </a:stretch>
        </p:blipFill>
        <p:spPr>
          <a:xfrm>
            <a:off x="3016075" y="407750"/>
            <a:ext cx="3502525" cy="36367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02"/>
          <p:cNvSpPr txBox="1"/>
          <p:nvPr>
            <p:ph idx="1" type="body"/>
          </p:nvPr>
        </p:nvSpPr>
        <p:spPr>
          <a:xfrm>
            <a:off x="642950" y="528125"/>
            <a:ext cx="8036700" cy="4110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en" sz="2200"/>
              <a:t>MRI of the brain with contrast confirms your suspicion. Which of the following would be the most appropriate next course of treatment? </a:t>
            </a:r>
            <a:endParaRPr b="1" sz="2200"/>
          </a:p>
          <a:p>
            <a:pPr indent="-368300" lvl="0" marL="914400" rtl="0" algn="l">
              <a:lnSpc>
                <a:spcPct val="115000"/>
              </a:lnSpc>
              <a:spcBef>
                <a:spcPts val="1200"/>
              </a:spcBef>
              <a:spcAft>
                <a:spcPts val="0"/>
              </a:spcAft>
              <a:buSzPts val="2200"/>
              <a:buAutoNum type="alphaUcPeriod"/>
            </a:pPr>
            <a:r>
              <a:rPr lang="en" sz="2200"/>
              <a:t>Oral Prednisone Taper</a:t>
            </a:r>
            <a:endParaRPr sz="2200"/>
          </a:p>
          <a:p>
            <a:pPr indent="-368300" lvl="0" marL="914400" rtl="0" algn="l">
              <a:lnSpc>
                <a:spcPct val="115000"/>
              </a:lnSpc>
              <a:spcBef>
                <a:spcPts val="0"/>
              </a:spcBef>
              <a:spcAft>
                <a:spcPts val="0"/>
              </a:spcAft>
              <a:buSzPts val="2200"/>
              <a:buAutoNum type="alphaUcPeriod"/>
            </a:pPr>
            <a:r>
              <a:rPr lang="en" sz="2200"/>
              <a:t>Intravenous methylprednisolone followed by an oral prednisone taper</a:t>
            </a:r>
            <a:endParaRPr sz="2200"/>
          </a:p>
          <a:p>
            <a:pPr indent="-368300" lvl="0" marL="914400" rtl="0" algn="l">
              <a:lnSpc>
                <a:spcPct val="115000"/>
              </a:lnSpc>
              <a:spcBef>
                <a:spcPts val="0"/>
              </a:spcBef>
              <a:spcAft>
                <a:spcPts val="0"/>
              </a:spcAft>
              <a:buSzPts val="2200"/>
              <a:buAutoNum type="alphaUcPeriod"/>
            </a:pPr>
            <a:r>
              <a:rPr lang="en" sz="2200"/>
              <a:t>Observation, initiate treatment at the next episode</a:t>
            </a:r>
            <a:endParaRPr sz="2200"/>
          </a:p>
          <a:p>
            <a:pPr indent="-368300" lvl="0" marL="914400" rtl="0" algn="l">
              <a:lnSpc>
                <a:spcPct val="115000"/>
              </a:lnSpc>
              <a:spcBef>
                <a:spcPts val="0"/>
              </a:spcBef>
              <a:spcAft>
                <a:spcPts val="0"/>
              </a:spcAft>
              <a:buSzPts val="2200"/>
              <a:buAutoNum type="alphaUcPeriod"/>
            </a:pPr>
            <a:r>
              <a:rPr lang="en" sz="2200"/>
              <a:t>Begin interferon therapy</a:t>
            </a:r>
            <a:endParaRPr sz="2200"/>
          </a:p>
          <a:p>
            <a:pPr indent="-368300" lvl="0" marL="914400" rtl="0" algn="l">
              <a:lnSpc>
                <a:spcPct val="115000"/>
              </a:lnSpc>
              <a:spcBef>
                <a:spcPts val="0"/>
              </a:spcBef>
              <a:spcAft>
                <a:spcPts val="0"/>
              </a:spcAft>
              <a:buSzPts val="2200"/>
              <a:buAutoNum type="alphaUcPeriod"/>
            </a:pPr>
            <a:r>
              <a:rPr lang="en" sz="2200"/>
              <a:t>Begin plasma exchange</a:t>
            </a:r>
            <a:endParaRPr sz="2200"/>
          </a:p>
        </p:txBody>
      </p:sp>
      <p:cxnSp>
        <p:nvCxnSpPr>
          <p:cNvPr id="710" name="Google Shape;710;p102"/>
          <p:cNvCxnSpPr/>
          <p:nvPr/>
        </p:nvCxnSpPr>
        <p:spPr>
          <a:xfrm flipH="1">
            <a:off x="3800375" y="2893225"/>
            <a:ext cx="746100" cy="114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10"/>
                                        </p:tgtEl>
                                        <p:attrNameLst>
                                          <p:attrName>style.visibility</p:attrName>
                                        </p:attrNameLst>
                                      </p:cBhvr>
                                      <p:to>
                                        <p:strVal val="visible"/>
                                      </p:to>
                                    </p:set>
                                    <p:anim calcmode="lin" valueType="num">
                                      <p:cBhvr additive="base">
                                        <p:cTn dur="1000"/>
                                        <p:tgtEl>
                                          <p:spTgt spid="7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0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Case Example</a:t>
            </a:r>
            <a:endParaRPr/>
          </a:p>
        </p:txBody>
      </p:sp>
      <p:sp>
        <p:nvSpPr>
          <p:cNvPr id="716" name="Google Shape;716;p10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2500">
                <a:solidFill>
                  <a:srgbClr val="000000"/>
                </a:solidFill>
                <a:latin typeface="Arial"/>
                <a:ea typeface="Arial"/>
                <a:cs typeface="Arial"/>
                <a:sym typeface="Arial"/>
              </a:rPr>
              <a:t>20 yo F with no PMHx presents new onset blur OS x 3 days, a/w pain with EOM</a:t>
            </a:r>
            <a:endParaRPr sz="2500">
              <a:solidFill>
                <a:srgbClr val="000000"/>
              </a:solidFill>
              <a:latin typeface="Arial"/>
              <a:ea typeface="Arial"/>
              <a:cs typeface="Arial"/>
              <a:sym typeface="Arial"/>
            </a:endParaRPr>
          </a:p>
          <a:p>
            <a:pPr indent="0" lvl="0" marL="0" rtl="0" algn="l">
              <a:lnSpc>
                <a:spcPct val="115000"/>
              </a:lnSpc>
              <a:spcBef>
                <a:spcPts val="0"/>
              </a:spcBef>
              <a:spcAft>
                <a:spcPts val="1200"/>
              </a:spcAft>
              <a:buSzPts val="1300"/>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0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Neuro-Ophthalmic Exam </a:t>
            </a:r>
            <a:endParaRPr/>
          </a:p>
        </p:txBody>
      </p:sp>
      <p:sp>
        <p:nvSpPr>
          <p:cNvPr id="722" name="Google Shape;722;p104"/>
          <p:cNvSpPr txBox="1"/>
          <p:nvPr>
            <p:ph idx="1" type="body"/>
          </p:nvPr>
        </p:nvSpPr>
        <p:spPr>
          <a:xfrm>
            <a:off x="819150" y="1584350"/>
            <a:ext cx="7505700" cy="2854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sz="1800"/>
              <a:t>VA 20/20 OD, </a:t>
            </a:r>
            <a:r>
              <a:rPr b="1" lang="en" sz="1800"/>
              <a:t>20/40 OS </a:t>
            </a:r>
            <a:endParaRPr b="1" sz="1800"/>
          </a:p>
          <a:p>
            <a:pPr indent="-342900" lvl="0" marL="457200" rtl="0" algn="l">
              <a:lnSpc>
                <a:spcPct val="115000"/>
              </a:lnSpc>
              <a:spcBef>
                <a:spcPts val="0"/>
              </a:spcBef>
              <a:spcAft>
                <a:spcPts val="0"/>
              </a:spcAft>
              <a:buSzPts val="1800"/>
              <a:buChar char="●"/>
            </a:pPr>
            <a:r>
              <a:rPr b="1" lang="en" sz="1800"/>
              <a:t>+1 APD OS, </a:t>
            </a:r>
            <a:r>
              <a:rPr lang="en" sz="1800"/>
              <a:t>sluggish</a:t>
            </a:r>
            <a:endParaRPr sz="1800"/>
          </a:p>
          <a:p>
            <a:pPr indent="-342900" lvl="0" marL="457200" rtl="0" algn="l">
              <a:lnSpc>
                <a:spcPct val="115000"/>
              </a:lnSpc>
              <a:spcBef>
                <a:spcPts val="0"/>
              </a:spcBef>
              <a:spcAft>
                <a:spcPts val="0"/>
              </a:spcAft>
              <a:buSzPts val="1800"/>
              <a:buChar char="●"/>
            </a:pPr>
            <a:r>
              <a:rPr lang="en" sz="1800"/>
              <a:t>Full Color plates OU; slower OD </a:t>
            </a:r>
            <a:endParaRPr sz="1800"/>
          </a:p>
          <a:p>
            <a:pPr indent="-342900" lvl="0" marL="457200" rtl="0" algn="l">
              <a:lnSpc>
                <a:spcPct val="115000"/>
              </a:lnSpc>
              <a:spcBef>
                <a:spcPts val="0"/>
              </a:spcBef>
              <a:spcAft>
                <a:spcPts val="0"/>
              </a:spcAft>
              <a:buSzPts val="1800"/>
              <a:buChar char="●"/>
            </a:pPr>
            <a:r>
              <a:rPr lang="en" sz="1800"/>
              <a:t>Full CVF </a:t>
            </a:r>
            <a:endParaRPr sz="1800"/>
          </a:p>
          <a:p>
            <a:pPr indent="-342900" lvl="0" marL="457200" rtl="0" algn="l">
              <a:lnSpc>
                <a:spcPct val="115000"/>
              </a:lnSpc>
              <a:spcBef>
                <a:spcPts val="0"/>
              </a:spcBef>
              <a:spcAft>
                <a:spcPts val="0"/>
              </a:spcAft>
              <a:buSzPts val="1800"/>
              <a:buChar char="●"/>
            </a:pPr>
            <a:r>
              <a:rPr lang="en" sz="1800"/>
              <a:t>EOM: full, pain OD </a:t>
            </a:r>
            <a:endParaRPr sz="1800"/>
          </a:p>
          <a:p>
            <a:pPr indent="0" lvl="0" marL="457200" rtl="0" algn="l">
              <a:lnSpc>
                <a:spcPct val="115000"/>
              </a:lnSpc>
              <a:spcBef>
                <a:spcPts val="1200"/>
              </a:spcBef>
              <a:spcAft>
                <a:spcPts val="1200"/>
              </a:spcAft>
              <a:buSzPts val="1300"/>
              <a:buNone/>
            </a:pPr>
            <a:r>
              <a:t/>
            </a:r>
            <a:endParaRPr sz="16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105"/>
          <p:cNvPicPr preferRelativeResize="0"/>
          <p:nvPr/>
        </p:nvPicPr>
        <p:blipFill rotWithShape="1">
          <a:blip r:embed="rId3">
            <a:alphaModFix/>
          </a:blip>
          <a:srcRect b="0" l="0" r="0" t="0"/>
          <a:stretch/>
        </p:blipFill>
        <p:spPr>
          <a:xfrm>
            <a:off x="819150" y="314301"/>
            <a:ext cx="3649275" cy="4124426"/>
          </a:xfrm>
          <a:prstGeom prst="rect">
            <a:avLst/>
          </a:prstGeom>
          <a:noFill/>
          <a:ln>
            <a:noFill/>
          </a:ln>
        </p:spPr>
      </p:pic>
      <p:pic>
        <p:nvPicPr>
          <p:cNvPr id="728" name="Google Shape;728;p105"/>
          <p:cNvPicPr preferRelativeResize="0"/>
          <p:nvPr/>
        </p:nvPicPr>
        <p:blipFill rotWithShape="1">
          <a:blip r:embed="rId4">
            <a:alphaModFix/>
          </a:blip>
          <a:srcRect b="0" l="0" r="0" t="0"/>
          <a:stretch/>
        </p:blipFill>
        <p:spPr>
          <a:xfrm>
            <a:off x="4830299" y="314288"/>
            <a:ext cx="3649275" cy="4124437"/>
          </a:xfrm>
          <a:prstGeom prst="rect">
            <a:avLst/>
          </a:prstGeom>
          <a:noFill/>
          <a:ln>
            <a:noFill/>
          </a:ln>
        </p:spPr>
      </p:pic>
      <p:sp>
        <p:nvSpPr>
          <p:cNvPr id="729" name="Google Shape;729;p105"/>
          <p:cNvSpPr txBox="1"/>
          <p:nvPr/>
        </p:nvSpPr>
        <p:spPr>
          <a:xfrm>
            <a:off x="3576175" y="4438725"/>
            <a:ext cx="3832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Typical or atypical?</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06"/>
          <p:cNvPicPr preferRelativeResize="0"/>
          <p:nvPr/>
        </p:nvPicPr>
        <p:blipFill rotWithShape="1">
          <a:blip r:embed="rId3">
            <a:alphaModFix/>
          </a:blip>
          <a:srcRect b="0" l="0" r="0" t="0"/>
          <a:stretch/>
        </p:blipFill>
        <p:spPr>
          <a:xfrm>
            <a:off x="663925" y="408151"/>
            <a:ext cx="3814151" cy="3814175"/>
          </a:xfrm>
          <a:prstGeom prst="rect">
            <a:avLst/>
          </a:prstGeom>
          <a:noFill/>
          <a:ln>
            <a:noFill/>
          </a:ln>
        </p:spPr>
      </p:pic>
      <p:pic>
        <p:nvPicPr>
          <p:cNvPr id="735" name="Google Shape;735;p106"/>
          <p:cNvPicPr preferRelativeResize="0"/>
          <p:nvPr/>
        </p:nvPicPr>
        <p:blipFill rotWithShape="1">
          <a:blip r:embed="rId4">
            <a:alphaModFix/>
          </a:blip>
          <a:srcRect b="0" l="0" r="0" t="0"/>
          <a:stretch/>
        </p:blipFill>
        <p:spPr>
          <a:xfrm>
            <a:off x="5086925" y="408150"/>
            <a:ext cx="3814151" cy="381415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7"/>
          <p:cNvSpPr txBox="1"/>
          <p:nvPr>
            <p:ph idx="1" type="body"/>
          </p:nvPr>
        </p:nvSpPr>
        <p:spPr>
          <a:xfrm>
            <a:off x="653175" y="587450"/>
            <a:ext cx="3541500" cy="39393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Admitted for IVMP x 3 days </a:t>
            </a:r>
            <a:endParaRPr sz="1600"/>
          </a:p>
          <a:p>
            <a:pPr indent="-330200" lvl="0" marL="457200" rtl="0" algn="l">
              <a:lnSpc>
                <a:spcPct val="115000"/>
              </a:lnSpc>
              <a:spcBef>
                <a:spcPts val="0"/>
              </a:spcBef>
              <a:spcAft>
                <a:spcPts val="0"/>
              </a:spcAft>
              <a:buSzPts val="1600"/>
              <a:buChar char="●"/>
            </a:pPr>
            <a:r>
              <a:rPr lang="en" sz="1600"/>
              <a:t>Improved to 20/25 OD  &amp; pain free</a:t>
            </a:r>
            <a:endParaRPr sz="1600"/>
          </a:p>
          <a:p>
            <a:pPr indent="-330200" lvl="0" marL="457200" rtl="0" algn="l">
              <a:lnSpc>
                <a:spcPct val="115000"/>
              </a:lnSpc>
              <a:spcBef>
                <a:spcPts val="0"/>
              </a:spcBef>
              <a:spcAft>
                <a:spcPts val="0"/>
              </a:spcAft>
              <a:buSzPts val="1600"/>
              <a:buChar char="●"/>
            </a:pPr>
            <a:r>
              <a:rPr lang="en" sz="1600"/>
              <a:t>Discharged on oral Prednisone taper:</a:t>
            </a:r>
            <a:endParaRPr sz="1600"/>
          </a:p>
          <a:p>
            <a:pPr indent="-330200" lvl="1" marL="914400" rtl="0" algn="l">
              <a:lnSpc>
                <a:spcPct val="115000"/>
              </a:lnSpc>
              <a:spcBef>
                <a:spcPts val="0"/>
              </a:spcBef>
              <a:spcAft>
                <a:spcPts val="0"/>
              </a:spcAft>
              <a:buSzPts val="1600"/>
              <a:buChar char="○"/>
            </a:pPr>
            <a:r>
              <a:rPr lang="en" sz="1600"/>
              <a:t>60-40-20 q2 weeks</a:t>
            </a:r>
            <a:endParaRPr sz="1600"/>
          </a:p>
          <a:p>
            <a:pPr indent="-330200" lvl="0" marL="457200" rtl="0" algn="l">
              <a:lnSpc>
                <a:spcPct val="115000"/>
              </a:lnSpc>
              <a:spcBef>
                <a:spcPts val="0"/>
              </a:spcBef>
              <a:spcAft>
                <a:spcPts val="0"/>
              </a:spcAft>
              <a:buSzPts val="1600"/>
              <a:buChar char="●"/>
            </a:pPr>
            <a:r>
              <a:rPr lang="en" sz="1600"/>
              <a:t>6 week follow-up:</a:t>
            </a:r>
            <a:endParaRPr sz="1600"/>
          </a:p>
          <a:p>
            <a:pPr indent="-330200" lvl="1" marL="914400" rtl="0" algn="l">
              <a:lnSpc>
                <a:spcPct val="115000"/>
              </a:lnSpc>
              <a:spcBef>
                <a:spcPts val="0"/>
              </a:spcBef>
              <a:spcAft>
                <a:spcPts val="0"/>
              </a:spcAft>
              <a:buSzPts val="1600"/>
              <a:buChar char="○"/>
            </a:pPr>
            <a:r>
              <a:rPr lang="en" sz="1600"/>
              <a:t>20/20 OU </a:t>
            </a:r>
            <a:endParaRPr sz="1600"/>
          </a:p>
          <a:p>
            <a:pPr indent="-330200" lvl="1" marL="914400" rtl="0" algn="l">
              <a:lnSpc>
                <a:spcPct val="115000"/>
              </a:lnSpc>
              <a:spcBef>
                <a:spcPts val="0"/>
              </a:spcBef>
              <a:spcAft>
                <a:spcPts val="0"/>
              </a:spcAft>
              <a:buSzPts val="1600"/>
              <a:buChar char="○"/>
            </a:pPr>
            <a:r>
              <a:rPr lang="en" sz="1600"/>
              <a:t>No APD </a:t>
            </a:r>
            <a:endParaRPr sz="1600"/>
          </a:p>
          <a:p>
            <a:pPr indent="-330200" lvl="1" marL="914400" rtl="0" algn="l">
              <a:lnSpc>
                <a:spcPct val="115000"/>
              </a:lnSpc>
              <a:spcBef>
                <a:spcPts val="0"/>
              </a:spcBef>
              <a:spcAft>
                <a:spcPts val="0"/>
              </a:spcAft>
              <a:buSzPts val="1600"/>
              <a:buChar char="○"/>
            </a:pPr>
            <a:r>
              <a:rPr lang="en" sz="1600"/>
              <a:t>Pain free</a:t>
            </a:r>
            <a:endParaRPr sz="1600"/>
          </a:p>
          <a:p>
            <a:pPr indent="0" lvl="0" marL="457200" rtl="0" algn="l">
              <a:lnSpc>
                <a:spcPct val="115000"/>
              </a:lnSpc>
              <a:spcBef>
                <a:spcPts val="1200"/>
              </a:spcBef>
              <a:spcAft>
                <a:spcPts val="1200"/>
              </a:spcAft>
              <a:buSzPts val="1300"/>
              <a:buNone/>
            </a:pPr>
            <a:r>
              <a:t/>
            </a:r>
            <a:endParaRPr sz="1600"/>
          </a:p>
        </p:txBody>
      </p:sp>
      <p:pic>
        <p:nvPicPr>
          <p:cNvPr id="741" name="Google Shape;741;p107"/>
          <p:cNvPicPr preferRelativeResize="0"/>
          <p:nvPr/>
        </p:nvPicPr>
        <p:blipFill rotWithShape="1">
          <a:blip r:embed="rId3">
            <a:alphaModFix/>
          </a:blip>
          <a:srcRect b="0" l="0" r="0" t="0"/>
          <a:stretch/>
        </p:blipFill>
        <p:spPr>
          <a:xfrm>
            <a:off x="6261025" y="587450"/>
            <a:ext cx="1778824" cy="2010442"/>
          </a:xfrm>
          <a:prstGeom prst="rect">
            <a:avLst/>
          </a:prstGeom>
          <a:noFill/>
          <a:ln>
            <a:noFill/>
          </a:ln>
        </p:spPr>
      </p:pic>
      <p:pic>
        <p:nvPicPr>
          <p:cNvPr id="742" name="Google Shape;742;p107"/>
          <p:cNvPicPr preferRelativeResize="0"/>
          <p:nvPr/>
        </p:nvPicPr>
        <p:blipFill rotWithShape="1">
          <a:blip r:embed="rId4">
            <a:alphaModFix/>
          </a:blip>
          <a:srcRect b="0" l="0" r="0" t="0"/>
          <a:stretch/>
        </p:blipFill>
        <p:spPr>
          <a:xfrm>
            <a:off x="6261025" y="2693950"/>
            <a:ext cx="1778830" cy="2010449"/>
          </a:xfrm>
          <a:prstGeom prst="rect">
            <a:avLst/>
          </a:prstGeom>
          <a:noFill/>
          <a:ln>
            <a:noFill/>
          </a:ln>
        </p:spPr>
      </p:pic>
      <p:sp>
        <p:nvSpPr>
          <p:cNvPr id="743" name="Google Shape;743;p107"/>
          <p:cNvSpPr txBox="1"/>
          <p:nvPr/>
        </p:nvSpPr>
        <p:spPr>
          <a:xfrm>
            <a:off x="769550" y="3304525"/>
            <a:ext cx="4557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Workup:</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Sypilis/Lyme/TB negative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ACE 17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FF0000"/>
              </a:buClr>
              <a:buSzPts val="1400"/>
              <a:buFont typeface="Calibri"/>
              <a:buChar char="●"/>
            </a:pPr>
            <a:r>
              <a:rPr b="1" i="0" lang="en" sz="1400" u="none" cap="none" strike="noStrike">
                <a:solidFill>
                  <a:srgbClr val="FF0000"/>
                </a:solidFill>
                <a:latin typeface="Calibri"/>
                <a:ea typeface="Calibri"/>
                <a:cs typeface="Calibri"/>
                <a:sym typeface="Calibri"/>
              </a:rPr>
              <a:t>MoG Antibody: positive &gt;1:160</a:t>
            </a:r>
            <a:endParaRPr b="1" i="0" sz="1400" u="none" cap="none" strike="noStrike">
              <a:solidFill>
                <a:srgbClr val="FF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Aquaporin 4 antibody titer negative.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Case Example</a:t>
            </a:r>
            <a:endParaRPr/>
          </a:p>
        </p:txBody>
      </p:sp>
      <p:sp>
        <p:nvSpPr>
          <p:cNvPr id="749" name="Google Shape;749;p10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600"/>
              <a:t>48 yo F with PMHx of vitiligo presenting with painless progressive vision loss OS x 1 week associate with flashes. </a:t>
            </a:r>
            <a:endParaRPr sz="1600"/>
          </a:p>
          <a:p>
            <a:pPr indent="0" lvl="0" marL="0" rtl="0" algn="l">
              <a:lnSpc>
                <a:spcPct val="115000"/>
              </a:lnSpc>
              <a:spcBef>
                <a:spcPts val="1200"/>
              </a:spcBef>
              <a:spcAft>
                <a:spcPts val="0"/>
              </a:spcAft>
              <a:buSzPts val="1300"/>
              <a:buNone/>
            </a:pPr>
            <a:r>
              <a:t/>
            </a:r>
            <a:endParaRPr sz="1600"/>
          </a:p>
          <a:p>
            <a:pPr indent="0" lvl="0" marL="0" rtl="0" algn="l">
              <a:lnSpc>
                <a:spcPct val="115000"/>
              </a:lnSpc>
              <a:spcBef>
                <a:spcPts val="1200"/>
              </a:spcBef>
              <a:spcAft>
                <a:spcPts val="1200"/>
              </a:spcAft>
              <a:buSzPts val="1300"/>
              <a:buNone/>
            </a:pPr>
            <a:r>
              <a:rPr lang="en" sz="1600"/>
              <a:t>Thoughts?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Neuro-Ophthalmic Exam </a:t>
            </a:r>
            <a:endParaRPr/>
          </a:p>
        </p:txBody>
      </p:sp>
      <p:sp>
        <p:nvSpPr>
          <p:cNvPr id="755" name="Google Shape;755;p109"/>
          <p:cNvSpPr txBox="1"/>
          <p:nvPr>
            <p:ph idx="1" type="body"/>
          </p:nvPr>
        </p:nvSpPr>
        <p:spPr>
          <a:xfrm>
            <a:off x="819150" y="1719125"/>
            <a:ext cx="7505700" cy="29133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VA 20/20 OD, </a:t>
            </a:r>
            <a:r>
              <a:rPr b="1" lang="en" sz="1600"/>
              <a:t>HM OS </a:t>
            </a:r>
            <a:endParaRPr b="1" sz="1600"/>
          </a:p>
          <a:p>
            <a:pPr indent="-330200" lvl="0" marL="457200" rtl="0" algn="l">
              <a:lnSpc>
                <a:spcPct val="115000"/>
              </a:lnSpc>
              <a:spcBef>
                <a:spcPts val="0"/>
              </a:spcBef>
              <a:spcAft>
                <a:spcPts val="0"/>
              </a:spcAft>
              <a:buSzPts val="1600"/>
              <a:buChar char="●"/>
            </a:pPr>
            <a:r>
              <a:rPr b="1" lang="en" sz="1600"/>
              <a:t>+APD OS </a:t>
            </a:r>
            <a:endParaRPr b="1" sz="1600"/>
          </a:p>
          <a:p>
            <a:pPr indent="-330200" lvl="0" marL="457200" rtl="0" algn="l">
              <a:lnSpc>
                <a:spcPct val="115000"/>
              </a:lnSpc>
              <a:spcBef>
                <a:spcPts val="0"/>
              </a:spcBef>
              <a:spcAft>
                <a:spcPts val="0"/>
              </a:spcAft>
              <a:buSzPts val="1600"/>
              <a:buChar char="●"/>
            </a:pPr>
            <a:r>
              <a:rPr lang="en" sz="1600"/>
              <a:t>Dense scotoma on CVF</a:t>
            </a:r>
            <a:endParaRPr sz="1600"/>
          </a:p>
          <a:p>
            <a:pPr indent="-330200" lvl="0" marL="457200" rtl="0" algn="l">
              <a:lnSpc>
                <a:spcPct val="115000"/>
              </a:lnSpc>
              <a:spcBef>
                <a:spcPts val="0"/>
              </a:spcBef>
              <a:spcAft>
                <a:spcPts val="0"/>
              </a:spcAft>
              <a:buSzPts val="1600"/>
              <a:buChar char="●"/>
            </a:pPr>
            <a:r>
              <a:rPr lang="en" sz="1600"/>
              <a:t>Unable to do color plates</a:t>
            </a:r>
            <a:endParaRPr sz="1600"/>
          </a:p>
          <a:p>
            <a:pPr indent="-330200" lvl="0" marL="457200" rtl="0" algn="l">
              <a:lnSpc>
                <a:spcPct val="115000"/>
              </a:lnSpc>
              <a:spcBef>
                <a:spcPts val="0"/>
              </a:spcBef>
              <a:spcAft>
                <a:spcPts val="0"/>
              </a:spcAft>
              <a:buSzPts val="1600"/>
              <a:buChar char="●"/>
            </a:pPr>
            <a:r>
              <a:rPr lang="en" sz="1600"/>
              <a:t>Normal Fundus exam in both eyes </a:t>
            </a:r>
            <a:endParaRPr sz="1600"/>
          </a:p>
        </p:txBody>
      </p:sp>
      <p:sp>
        <p:nvSpPr>
          <p:cNvPr id="756" name="Google Shape;756;p109"/>
          <p:cNvSpPr txBox="1"/>
          <p:nvPr/>
        </p:nvSpPr>
        <p:spPr>
          <a:xfrm>
            <a:off x="3259250" y="3711900"/>
            <a:ext cx="4059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libri"/>
                <a:ea typeface="Calibri"/>
                <a:cs typeface="Calibri"/>
                <a:sym typeface="Calibri"/>
              </a:rPr>
              <a:t>Typical or Atypical? </a:t>
            </a:r>
            <a:endParaRPr b="1" i="0" sz="17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6"/>
                                        </p:tgtEl>
                                        <p:attrNameLst>
                                          <p:attrName>style.visibility</p:attrName>
                                        </p:attrNameLst>
                                      </p:cBhvr>
                                      <p:to>
                                        <p:strVal val="visible"/>
                                      </p:to>
                                    </p:set>
                                    <p:anim calcmode="lin" valueType="num">
                                      <p:cBhvr additive="base">
                                        <p:cTn dur="1000"/>
                                        <p:tgtEl>
                                          <p:spTgt spid="7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10"/>
          <p:cNvSpPr txBox="1"/>
          <p:nvPr>
            <p:ph type="title"/>
          </p:nvPr>
        </p:nvSpPr>
        <p:spPr>
          <a:xfrm>
            <a:off x="819150" y="46625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Hospital course</a:t>
            </a:r>
            <a:endParaRPr/>
          </a:p>
        </p:txBody>
      </p:sp>
      <p:sp>
        <p:nvSpPr>
          <p:cNvPr id="762" name="Google Shape;762;p110"/>
          <p:cNvSpPr txBox="1"/>
          <p:nvPr>
            <p:ph idx="1" type="body"/>
          </p:nvPr>
        </p:nvSpPr>
        <p:spPr>
          <a:xfrm>
            <a:off x="819150" y="1172750"/>
            <a:ext cx="3138600" cy="3458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Char char="●"/>
            </a:pPr>
            <a:r>
              <a:rPr lang="en" sz="1600"/>
              <a:t>LP: normal; 3 oligoclonal bands</a:t>
            </a:r>
            <a:endParaRPr sz="1600"/>
          </a:p>
          <a:p>
            <a:pPr indent="-330200" lvl="0" marL="457200" rtl="0" algn="l">
              <a:lnSpc>
                <a:spcPct val="115000"/>
              </a:lnSpc>
              <a:spcBef>
                <a:spcPts val="0"/>
              </a:spcBef>
              <a:spcAft>
                <a:spcPts val="0"/>
              </a:spcAft>
              <a:buSzPts val="1600"/>
              <a:buChar char="●"/>
            </a:pPr>
            <a:r>
              <a:rPr lang="en" sz="1600"/>
              <a:t>Admitted for IVMP x 5 days</a:t>
            </a:r>
            <a:endParaRPr sz="1600"/>
          </a:p>
          <a:p>
            <a:pPr indent="-330200" lvl="1" marL="914400" rtl="0" algn="l">
              <a:lnSpc>
                <a:spcPct val="115000"/>
              </a:lnSpc>
              <a:spcBef>
                <a:spcPts val="0"/>
              </a:spcBef>
              <a:spcAft>
                <a:spcPts val="0"/>
              </a:spcAft>
              <a:buSzPts val="1600"/>
              <a:buChar char="○"/>
            </a:pPr>
            <a:r>
              <a:rPr lang="en" sz="1600"/>
              <a:t>VA CF 3 ft </a:t>
            </a:r>
            <a:endParaRPr sz="1600"/>
          </a:p>
          <a:p>
            <a:pPr indent="-330200" lvl="0" marL="457200" rtl="0" algn="l">
              <a:lnSpc>
                <a:spcPct val="115000"/>
              </a:lnSpc>
              <a:spcBef>
                <a:spcPts val="0"/>
              </a:spcBef>
              <a:spcAft>
                <a:spcPts val="0"/>
              </a:spcAft>
              <a:buSzPts val="1600"/>
              <a:buChar char="●"/>
            </a:pPr>
            <a:r>
              <a:rPr lang="en" sz="1600"/>
              <a:t>Plasmapheresis x 5 sessions</a:t>
            </a:r>
            <a:endParaRPr sz="1600"/>
          </a:p>
          <a:p>
            <a:pPr indent="-330200" lvl="1" marL="914400" rtl="0" algn="l">
              <a:lnSpc>
                <a:spcPct val="115000"/>
              </a:lnSpc>
              <a:spcBef>
                <a:spcPts val="0"/>
              </a:spcBef>
              <a:spcAft>
                <a:spcPts val="0"/>
              </a:spcAft>
              <a:buSzPts val="1600"/>
              <a:buChar char="○"/>
            </a:pPr>
            <a:r>
              <a:rPr lang="en" sz="1600"/>
              <a:t>VA OS 20/50</a:t>
            </a:r>
            <a:endParaRPr sz="1600"/>
          </a:p>
          <a:p>
            <a:pPr indent="-330200" lvl="0" marL="457200" rtl="0" algn="l">
              <a:lnSpc>
                <a:spcPct val="115000"/>
              </a:lnSpc>
              <a:spcBef>
                <a:spcPts val="0"/>
              </a:spcBef>
              <a:spcAft>
                <a:spcPts val="0"/>
              </a:spcAft>
              <a:buSzPts val="1600"/>
              <a:buChar char="●"/>
            </a:pPr>
            <a:r>
              <a:rPr lang="en" sz="1600"/>
              <a:t>Discharged on slow steroid taper: 60/40/20/10 q2wks</a:t>
            </a:r>
            <a:endParaRPr sz="1600"/>
          </a:p>
          <a:p>
            <a:pPr indent="-330200" lvl="0" marL="457200" rtl="0" algn="l">
              <a:lnSpc>
                <a:spcPct val="115000"/>
              </a:lnSpc>
              <a:spcBef>
                <a:spcPts val="0"/>
              </a:spcBef>
              <a:spcAft>
                <a:spcPts val="0"/>
              </a:spcAft>
              <a:buSzPts val="1600"/>
              <a:buChar char="●"/>
            </a:pPr>
            <a:r>
              <a:rPr lang="en" sz="1600"/>
              <a:t>4 week f/u: VA 20/20 </a:t>
            </a:r>
            <a:endParaRPr sz="1600"/>
          </a:p>
        </p:txBody>
      </p:sp>
      <p:pic>
        <p:nvPicPr>
          <p:cNvPr id="763" name="Google Shape;763;p110"/>
          <p:cNvPicPr preferRelativeResize="0"/>
          <p:nvPr/>
        </p:nvPicPr>
        <p:blipFill rotWithShape="1">
          <a:blip r:embed="rId3">
            <a:alphaModFix/>
          </a:blip>
          <a:srcRect b="0" l="0" r="0" t="0"/>
          <a:stretch/>
        </p:blipFill>
        <p:spPr>
          <a:xfrm>
            <a:off x="4181050" y="406517"/>
            <a:ext cx="2644862" cy="2511558"/>
          </a:xfrm>
          <a:prstGeom prst="rect">
            <a:avLst/>
          </a:prstGeom>
          <a:noFill/>
          <a:ln>
            <a:noFill/>
          </a:ln>
        </p:spPr>
      </p:pic>
      <p:pic>
        <p:nvPicPr>
          <p:cNvPr id="764" name="Google Shape;764;p110"/>
          <p:cNvPicPr preferRelativeResize="0"/>
          <p:nvPr/>
        </p:nvPicPr>
        <p:blipFill rotWithShape="1">
          <a:blip r:embed="rId4">
            <a:alphaModFix/>
          </a:blip>
          <a:srcRect b="0" l="0" r="0" t="0"/>
          <a:stretch/>
        </p:blipFill>
        <p:spPr>
          <a:xfrm>
            <a:off x="7049225" y="344600"/>
            <a:ext cx="1791376" cy="2836345"/>
          </a:xfrm>
          <a:prstGeom prst="rect">
            <a:avLst/>
          </a:prstGeom>
          <a:noFill/>
          <a:ln>
            <a:noFill/>
          </a:ln>
        </p:spPr>
      </p:pic>
      <p:pic>
        <p:nvPicPr>
          <p:cNvPr id="765" name="Google Shape;765;p110"/>
          <p:cNvPicPr preferRelativeResize="0"/>
          <p:nvPr/>
        </p:nvPicPr>
        <p:blipFill rotWithShape="1">
          <a:blip r:embed="rId5">
            <a:alphaModFix/>
          </a:blip>
          <a:srcRect b="0" l="0" r="0" t="0"/>
          <a:stretch/>
        </p:blipFill>
        <p:spPr>
          <a:xfrm>
            <a:off x="4572000" y="2987775"/>
            <a:ext cx="1786503" cy="1920625"/>
          </a:xfrm>
          <a:prstGeom prst="rect">
            <a:avLst/>
          </a:prstGeom>
          <a:noFill/>
          <a:ln>
            <a:noFill/>
          </a:ln>
        </p:spPr>
      </p:pic>
      <p:sp>
        <p:nvSpPr>
          <p:cNvPr id="766" name="Google Shape;766;p110"/>
          <p:cNvSpPr txBox="1"/>
          <p:nvPr/>
        </p:nvSpPr>
        <p:spPr>
          <a:xfrm>
            <a:off x="797550" y="4024850"/>
            <a:ext cx="3383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Aquaporin 4 antibody titer: positive titer 1:10,000</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62"/>
                                        </p:tgtEl>
                                        <p:attrNameLst>
                                          <p:attrName>style.visibility</p:attrName>
                                        </p:attrNameLst>
                                      </p:cBhvr>
                                      <p:to>
                                        <p:strVal val="visible"/>
                                      </p:to>
                                    </p:set>
                                    <p:anim calcmode="lin" valueType="num">
                                      <p:cBhvr additive="base">
                                        <p:cTn dur="1000"/>
                                        <p:tgtEl>
                                          <p:spTgt spid="7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111"/>
          <p:cNvPicPr preferRelativeResize="0"/>
          <p:nvPr/>
        </p:nvPicPr>
        <p:blipFill rotWithShape="1">
          <a:blip r:embed="rId3">
            <a:alphaModFix/>
          </a:blip>
          <a:srcRect b="0" l="0" r="0" t="0"/>
          <a:stretch/>
        </p:blipFill>
        <p:spPr>
          <a:xfrm>
            <a:off x="1851025" y="627550"/>
            <a:ext cx="973325" cy="973325"/>
          </a:xfrm>
          <a:prstGeom prst="rect">
            <a:avLst/>
          </a:prstGeom>
          <a:noFill/>
          <a:ln>
            <a:noFill/>
          </a:ln>
        </p:spPr>
      </p:pic>
      <p:pic>
        <p:nvPicPr>
          <p:cNvPr id="772" name="Google Shape;772;p111"/>
          <p:cNvPicPr preferRelativeResize="0"/>
          <p:nvPr/>
        </p:nvPicPr>
        <p:blipFill rotWithShape="1">
          <a:blip r:embed="rId3">
            <a:alphaModFix/>
          </a:blip>
          <a:srcRect b="0" l="0" r="0" t="0"/>
          <a:stretch/>
        </p:blipFill>
        <p:spPr>
          <a:xfrm>
            <a:off x="378875" y="697750"/>
            <a:ext cx="1231625" cy="1231625"/>
          </a:xfrm>
          <a:prstGeom prst="rect">
            <a:avLst/>
          </a:prstGeom>
          <a:noFill/>
          <a:ln>
            <a:noFill/>
          </a:ln>
        </p:spPr>
      </p:pic>
      <p:pic>
        <p:nvPicPr>
          <p:cNvPr id="773" name="Google Shape;773;p111"/>
          <p:cNvPicPr preferRelativeResize="0"/>
          <p:nvPr/>
        </p:nvPicPr>
        <p:blipFill rotWithShape="1">
          <a:blip r:embed="rId3">
            <a:alphaModFix/>
          </a:blip>
          <a:srcRect b="0" l="0" r="0" t="0"/>
          <a:stretch/>
        </p:blipFill>
        <p:spPr>
          <a:xfrm flipH="1">
            <a:off x="2941676" y="390900"/>
            <a:ext cx="1231625" cy="1231625"/>
          </a:xfrm>
          <a:prstGeom prst="rect">
            <a:avLst/>
          </a:prstGeom>
          <a:noFill/>
          <a:ln>
            <a:noFill/>
          </a:ln>
        </p:spPr>
      </p:pic>
      <p:sp>
        <p:nvSpPr>
          <p:cNvPr id="774" name="Google Shape;774;p111"/>
          <p:cNvSpPr txBox="1"/>
          <p:nvPr/>
        </p:nvSpPr>
        <p:spPr>
          <a:xfrm>
            <a:off x="734775" y="964400"/>
            <a:ext cx="62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MS??</a:t>
            </a:r>
            <a:endParaRPr b="0" i="0" sz="1400" u="none" cap="none" strike="noStrike">
              <a:solidFill>
                <a:srgbClr val="000000"/>
              </a:solidFill>
              <a:latin typeface="Calibri"/>
              <a:ea typeface="Calibri"/>
              <a:cs typeface="Calibri"/>
              <a:sym typeface="Calibri"/>
            </a:endParaRPr>
          </a:p>
        </p:txBody>
      </p:sp>
      <p:sp>
        <p:nvSpPr>
          <p:cNvPr id="775" name="Google Shape;775;p111"/>
          <p:cNvSpPr txBox="1"/>
          <p:nvPr/>
        </p:nvSpPr>
        <p:spPr>
          <a:xfrm>
            <a:off x="1968482" y="806613"/>
            <a:ext cx="97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MOG??</a:t>
            </a:r>
            <a:endParaRPr b="0" i="0" sz="1400" u="none" cap="none" strike="noStrike">
              <a:solidFill>
                <a:srgbClr val="000000"/>
              </a:solidFill>
              <a:latin typeface="Calibri"/>
              <a:ea typeface="Calibri"/>
              <a:cs typeface="Calibri"/>
              <a:sym typeface="Calibri"/>
            </a:endParaRPr>
          </a:p>
        </p:txBody>
      </p:sp>
      <p:sp>
        <p:nvSpPr>
          <p:cNvPr id="776" name="Google Shape;776;p111"/>
          <p:cNvSpPr txBox="1"/>
          <p:nvPr/>
        </p:nvSpPr>
        <p:spPr>
          <a:xfrm>
            <a:off x="3186525" y="697750"/>
            <a:ext cx="123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NMO??</a:t>
            </a:r>
            <a:endParaRPr b="0" i="0" sz="1400" u="none" cap="none" strike="noStrike">
              <a:solidFill>
                <a:srgbClr val="000000"/>
              </a:solidFill>
              <a:latin typeface="Calibri"/>
              <a:ea typeface="Calibri"/>
              <a:cs typeface="Calibri"/>
              <a:sym typeface="Calibri"/>
            </a:endParaRPr>
          </a:p>
        </p:txBody>
      </p:sp>
      <p:pic>
        <p:nvPicPr>
          <p:cNvPr id="777" name="Google Shape;777;p111"/>
          <p:cNvPicPr preferRelativeResize="0"/>
          <p:nvPr/>
        </p:nvPicPr>
        <p:blipFill rotWithShape="1">
          <a:blip r:embed="rId4">
            <a:alphaModFix/>
          </a:blip>
          <a:srcRect b="0" l="0" r="0" t="0"/>
          <a:stretch/>
        </p:blipFill>
        <p:spPr>
          <a:xfrm>
            <a:off x="1423650" y="1622525"/>
            <a:ext cx="2261750" cy="3015650"/>
          </a:xfrm>
          <a:prstGeom prst="rect">
            <a:avLst/>
          </a:prstGeom>
          <a:noFill/>
          <a:ln>
            <a:noFill/>
          </a:ln>
        </p:spPr>
      </p:pic>
      <p:pic>
        <p:nvPicPr>
          <p:cNvPr id="778" name="Google Shape;778;p111"/>
          <p:cNvPicPr preferRelativeResize="0"/>
          <p:nvPr/>
        </p:nvPicPr>
        <p:blipFill rotWithShape="1">
          <a:blip r:embed="rId4">
            <a:alphaModFix/>
          </a:blip>
          <a:srcRect b="0" l="0" r="0" t="0"/>
          <a:stretch/>
        </p:blipFill>
        <p:spPr>
          <a:xfrm flipH="1">
            <a:off x="5502575" y="1783275"/>
            <a:ext cx="2261750" cy="3015650"/>
          </a:xfrm>
          <a:prstGeom prst="rect">
            <a:avLst/>
          </a:prstGeom>
          <a:noFill/>
          <a:ln>
            <a:noFill/>
          </a:ln>
        </p:spPr>
      </p:pic>
      <p:pic>
        <p:nvPicPr>
          <p:cNvPr id="779" name="Google Shape;779;p111"/>
          <p:cNvPicPr preferRelativeResize="0"/>
          <p:nvPr/>
        </p:nvPicPr>
        <p:blipFill rotWithShape="1">
          <a:blip r:embed="rId3">
            <a:alphaModFix/>
          </a:blip>
          <a:srcRect b="0" l="0" r="0" t="0"/>
          <a:stretch/>
        </p:blipFill>
        <p:spPr>
          <a:xfrm>
            <a:off x="5181025" y="806613"/>
            <a:ext cx="1231625" cy="1231625"/>
          </a:xfrm>
          <a:prstGeom prst="rect">
            <a:avLst/>
          </a:prstGeom>
          <a:noFill/>
          <a:ln>
            <a:noFill/>
          </a:ln>
        </p:spPr>
      </p:pic>
      <p:pic>
        <p:nvPicPr>
          <p:cNvPr id="780" name="Google Shape;780;p111"/>
          <p:cNvPicPr preferRelativeResize="0"/>
          <p:nvPr/>
        </p:nvPicPr>
        <p:blipFill rotWithShape="1">
          <a:blip r:embed="rId3">
            <a:alphaModFix/>
          </a:blip>
          <a:srcRect b="0" l="0" r="0" t="0"/>
          <a:stretch/>
        </p:blipFill>
        <p:spPr>
          <a:xfrm flipH="1">
            <a:off x="7539838" y="1164288"/>
            <a:ext cx="1231624" cy="1231625"/>
          </a:xfrm>
          <a:prstGeom prst="rect">
            <a:avLst/>
          </a:prstGeom>
          <a:noFill/>
          <a:ln>
            <a:noFill/>
          </a:ln>
        </p:spPr>
      </p:pic>
      <p:sp>
        <p:nvSpPr>
          <p:cNvPr id="781" name="Google Shape;781;p111"/>
          <p:cNvSpPr txBox="1"/>
          <p:nvPr/>
        </p:nvSpPr>
        <p:spPr>
          <a:xfrm>
            <a:off x="5413738" y="1072100"/>
            <a:ext cx="76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Tuttle?</a:t>
            </a:r>
            <a:endParaRPr b="0" i="0" sz="1400" u="none" cap="none" strike="noStrike">
              <a:solidFill>
                <a:srgbClr val="000000"/>
              </a:solidFill>
              <a:latin typeface="Calibri"/>
              <a:ea typeface="Calibri"/>
              <a:cs typeface="Calibri"/>
              <a:sym typeface="Calibri"/>
            </a:endParaRPr>
          </a:p>
        </p:txBody>
      </p:sp>
      <p:sp>
        <p:nvSpPr>
          <p:cNvPr id="782" name="Google Shape;782;p111"/>
          <p:cNvSpPr txBox="1"/>
          <p:nvPr/>
        </p:nvSpPr>
        <p:spPr>
          <a:xfrm>
            <a:off x="7811250" y="1364600"/>
            <a:ext cx="688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North port??</a:t>
            </a:r>
            <a:endParaRPr b="0" i="0" sz="1400" u="none" cap="none" strike="noStrike">
              <a:solidFill>
                <a:srgbClr val="000000"/>
              </a:solidFill>
              <a:latin typeface="Calibri"/>
              <a:ea typeface="Calibri"/>
              <a:cs typeface="Calibri"/>
              <a:sym typeface="Calibri"/>
            </a:endParaRPr>
          </a:p>
        </p:txBody>
      </p:sp>
      <p:pic>
        <p:nvPicPr>
          <p:cNvPr id="783" name="Google Shape;783;p111"/>
          <p:cNvPicPr preferRelativeResize="0"/>
          <p:nvPr/>
        </p:nvPicPr>
        <p:blipFill rotWithShape="1">
          <a:blip r:embed="rId3">
            <a:alphaModFix/>
          </a:blip>
          <a:srcRect b="0" l="0" r="0" t="0"/>
          <a:stretch/>
        </p:blipFill>
        <p:spPr>
          <a:xfrm flipH="1">
            <a:off x="6542418" y="408950"/>
            <a:ext cx="1410499" cy="1410525"/>
          </a:xfrm>
          <a:prstGeom prst="rect">
            <a:avLst/>
          </a:prstGeom>
          <a:noFill/>
          <a:ln>
            <a:noFill/>
          </a:ln>
        </p:spPr>
      </p:pic>
      <p:sp>
        <p:nvSpPr>
          <p:cNvPr id="784" name="Google Shape;784;p111"/>
          <p:cNvSpPr txBox="1"/>
          <p:nvPr/>
        </p:nvSpPr>
        <p:spPr>
          <a:xfrm>
            <a:off x="6727875" y="698913"/>
            <a:ext cx="13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How west is west?</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